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8" r:id="rId4"/>
  </p:sldMasterIdLst>
  <p:notesMasterIdLst>
    <p:notesMasterId r:id="rId47"/>
  </p:notesMasterIdLst>
  <p:handoutMasterIdLst>
    <p:handoutMasterId r:id="rId48"/>
  </p:handoutMasterIdLst>
  <p:sldIdLst>
    <p:sldId id="256" r:id="rId5"/>
    <p:sldId id="260" r:id="rId6"/>
    <p:sldId id="321" r:id="rId7"/>
    <p:sldId id="308" r:id="rId8"/>
    <p:sldId id="313" r:id="rId9"/>
    <p:sldId id="266" r:id="rId10"/>
    <p:sldId id="322" r:id="rId11"/>
    <p:sldId id="267" r:id="rId12"/>
    <p:sldId id="283" r:id="rId13"/>
    <p:sldId id="274" r:id="rId14"/>
    <p:sldId id="316" r:id="rId15"/>
    <p:sldId id="317" r:id="rId16"/>
    <p:sldId id="318" r:id="rId17"/>
    <p:sldId id="319" r:id="rId18"/>
    <p:sldId id="281" r:id="rId19"/>
    <p:sldId id="282" r:id="rId20"/>
    <p:sldId id="279" r:id="rId21"/>
    <p:sldId id="306" r:id="rId22"/>
    <p:sldId id="307" r:id="rId23"/>
    <p:sldId id="305" r:id="rId24"/>
    <p:sldId id="280" r:id="rId25"/>
    <p:sldId id="295" r:id="rId26"/>
    <p:sldId id="294" r:id="rId27"/>
    <p:sldId id="297" r:id="rId28"/>
    <p:sldId id="298" r:id="rId29"/>
    <p:sldId id="299" r:id="rId30"/>
    <p:sldId id="300" r:id="rId31"/>
    <p:sldId id="304" r:id="rId32"/>
    <p:sldId id="301" r:id="rId33"/>
    <p:sldId id="302" r:id="rId34"/>
    <p:sldId id="303" r:id="rId35"/>
    <p:sldId id="284" r:id="rId36"/>
    <p:sldId id="285" r:id="rId37"/>
    <p:sldId id="286" r:id="rId38"/>
    <p:sldId id="287" r:id="rId39"/>
    <p:sldId id="309" r:id="rId40"/>
    <p:sldId id="314" r:id="rId41"/>
    <p:sldId id="315" r:id="rId42"/>
    <p:sldId id="310" r:id="rId43"/>
    <p:sldId id="311" r:id="rId44"/>
    <p:sldId id="312" r:id="rId45"/>
    <p:sldId id="289" r:id="rId4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FC7306-9FFE-4F49-8591-4F6A5E089C6E}" v="597" dt="2020-11-25T18:05:01.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538" autoAdjust="0"/>
  </p:normalViewPr>
  <p:slideViewPr>
    <p:cSldViewPr snapToGrid="0" showGuides="1">
      <p:cViewPr>
        <p:scale>
          <a:sx n="100" d="100"/>
          <a:sy n="100" d="100"/>
        </p:scale>
        <p:origin x="370" y="58"/>
      </p:cViewPr>
      <p:guideLst>
        <p:guide orient="horz" pos="2160"/>
        <p:guide pos="2880"/>
      </p:guideLst>
    </p:cSldViewPr>
  </p:slideViewPr>
  <p:notesTextViewPr>
    <p:cViewPr>
      <p:scale>
        <a:sx n="1" d="1"/>
        <a:sy n="1" d="1"/>
      </p:scale>
      <p:origin x="0" y="0"/>
    </p:cViewPr>
  </p:notesTextViewPr>
  <p:notesViewPr>
    <p:cSldViewPr snapToGrid="0">
      <p:cViewPr varScale="1">
        <p:scale>
          <a:sx n="63" d="100"/>
          <a:sy n="63" d="100"/>
        </p:scale>
        <p:origin x="280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FB4F3-9BC9-431B-AB10-F7BB5BC9AD7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097A44B-6FFB-4F7A-B2DC-181A90D7D92B}">
      <dgm:prSet custT="1"/>
      <dgm:spPr/>
      <dgm:t>
        <a:bodyPr/>
        <a:lstStyle/>
        <a:p>
          <a:pPr algn="ctr"/>
          <a:r>
            <a:rPr lang="en-US" sz="1050" b="1" dirty="0">
              <a:solidFill>
                <a:srgbClr val="FF0000"/>
              </a:solidFill>
            </a:rPr>
            <a:t>## Assessment Structure</a:t>
          </a:r>
        </a:p>
      </dgm:t>
    </dgm:pt>
    <dgm:pt modelId="{AEDE6992-1EE3-4CF1-87E1-D1ADC43FBE84}" type="parTrans" cxnId="{33DD3B1C-B207-4A97-BEFD-FA1F69B9508E}">
      <dgm:prSet/>
      <dgm:spPr/>
      <dgm:t>
        <a:bodyPr/>
        <a:lstStyle/>
        <a:p>
          <a:endParaRPr lang="en-US"/>
        </a:p>
      </dgm:t>
    </dgm:pt>
    <dgm:pt modelId="{C02D32FA-1537-48EF-B31E-B0E5C7E85CC2}" type="sibTrans" cxnId="{33DD3B1C-B207-4A97-BEFD-FA1F69B9508E}">
      <dgm:prSet/>
      <dgm:spPr/>
      <dgm:t>
        <a:bodyPr/>
        <a:lstStyle/>
        <a:p>
          <a:endParaRPr lang="en-US"/>
        </a:p>
      </dgm:t>
    </dgm:pt>
    <dgm:pt modelId="{BE03D096-4E1E-4B35-85C1-AF69D2AF1D63}">
      <dgm:prSet custT="1"/>
      <dgm:spPr/>
      <dgm:t>
        <a:bodyPr/>
        <a:lstStyle/>
        <a:p>
          <a:pPr algn="ctr"/>
          <a:r>
            <a:rPr lang="en-US" sz="1050" b="1" dirty="0">
              <a:solidFill>
                <a:srgbClr val="FF0000"/>
              </a:solidFill>
            </a:rPr>
            <a:t>- 1 hour, 40 minutes</a:t>
          </a:r>
        </a:p>
      </dgm:t>
    </dgm:pt>
    <dgm:pt modelId="{75F2CB07-89DE-4DAF-8DD8-CBD0141F43E8}" type="parTrans" cxnId="{CD6B736C-6234-469A-985C-916F59835D29}">
      <dgm:prSet/>
      <dgm:spPr/>
      <dgm:t>
        <a:bodyPr/>
        <a:lstStyle/>
        <a:p>
          <a:endParaRPr lang="en-US"/>
        </a:p>
      </dgm:t>
    </dgm:pt>
    <dgm:pt modelId="{ADE91847-2C93-4F48-8C42-D27929F80E5F}" type="sibTrans" cxnId="{CD6B736C-6234-469A-985C-916F59835D29}">
      <dgm:prSet/>
      <dgm:spPr/>
      <dgm:t>
        <a:bodyPr/>
        <a:lstStyle/>
        <a:p>
          <a:endParaRPr lang="en-US"/>
        </a:p>
      </dgm:t>
    </dgm:pt>
    <dgm:pt modelId="{62E95CE2-872A-40ED-9646-8DB455586CBB}">
      <dgm:prSet custT="1"/>
      <dgm:spPr/>
      <dgm:t>
        <a:bodyPr/>
        <a:lstStyle/>
        <a:p>
          <a:pPr algn="ctr"/>
          <a:r>
            <a:rPr lang="en-US" sz="1050" b="1" dirty="0">
              <a:solidFill>
                <a:srgbClr val="FF0000"/>
              </a:solidFill>
            </a:rPr>
            <a:t>- Mixture of multiple choice (15-20), free response (1-3) and VSCode (1-3) problems, each with multiple specs.</a:t>
          </a:r>
        </a:p>
      </dgm:t>
    </dgm:pt>
    <dgm:pt modelId="{DB4F06C4-CDA9-4D3F-8ECB-4496E9BBE575}" type="parTrans" cxnId="{398A7BC8-72AB-49DE-973B-7542AF0B97FF}">
      <dgm:prSet/>
      <dgm:spPr/>
      <dgm:t>
        <a:bodyPr/>
        <a:lstStyle/>
        <a:p>
          <a:endParaRPr lang="en-US"/>
        </a:p>
      </dgm:t>
    </dgm:pt>
    <dgm:pt modelId="{05CCE2F4-39ED-4FE0-8939-DE8D927F6187}" type="sibTrans" cxnId="{398A7BC8-72AB-49DE-973B-7542AF0B97FF}">
      <dgm:prSet/>
      <dgm:spPr/>
      <dgm:t>
        <a:bodyPr/>
        <a:lstStyle/>
        <a:p>
          <a:endParaRPr lang="en-US"/>
        </a:p>
      </dgm:t>
    </dgm:pt>
    <dgm:pt modelId="{A455A0CF-7A07-4467-9AF9-9D010893D46B}">
      <dgm:prSet custT="1"/>
      <dgm:spPr/>
      <dgm:t>
        <a:bodyPr/>
        <a:lstStyle/>
        <a:p>
          <a:pPr algn="ctr"/>
          <a:r>
            <a:rPr lang="en-US" sz="1050" b="1" dirty="0">
              <a:solidFill>
                <a:srgbClr val="FF0000"/>
              </a:solidFill>
            </a:rPr>
            <a:t>- Free response just requires enough detail to answer the question, 1-3 sentences. As long as you are able to explain the concept and answer all aspects that it asks, you are good.</a:t>
          </a:r>
        </a:p>
      </dgm:t>
    </dgm:pt>
    <dgm:pt modelId="{8F435A5D-5617-43BA-AC1E-71CD8C6958BA}" type="parTrans" cxnId="{CF5A3E2C-6AF0-4E73-815E-47E713C83C28}">
      <dgm:prSet/>
      <dgm:spPr/>
      <dgm:t>
        <a:bodyPr/>
        <a:lstStyle/>
        <a:p>
          <a:endParaRPr lang="en-US"/>
        </a:p>
      </dgm:t>
    </dgm:pt>
    <dgm:pt modelId="{E8E439E2-42EB-4E62-B9A7-70326BBBE62A}" type="sibTrans" cxnId="{CF5A3E2C-6AF0-4E73-815E-47E713C83C28}">
      <dgm:prSet/>
      <dgm:spPr/>
      <dgm:t>
        <a:bodyPr/>
        <a:lstStyle/>
        <a:p>
          <a:endParaRPr lang="en-US"/>
        </a:p>
      </dgm:t>
    </dgm:pt>
    <dgm:pt modelId="{385B913C-B117-4892-ADFD-37BEE9231307}">
      <dgm:prSet custT="1"/>
      <dgm:spPr/>
      <dgm:t>
        <a:bodyPr/>
        <a:lstStyle/>
        <a:p>
          <a:pPr algn="ctr"/>
          <a:r>
            <a:rPr lang="en-US" sz="1050" b="1">
              <a:solidFill>
                <a:srgbClr val="FF0000"/>
              </a:solidFill>
            </a:rPr>
            <a:t>- Coding problems will have specs to run (`npm test`) and check your work against</a:t>
          </a:r>
        </a:p>
      </dgm:t>
    </dgm:pt>
    <dgm:pt modelId="{E8EE72A2-D4D4-41D5-9976-8F2C6E1DC391}" type="parTrans" cxnId="{B9AD9F29-2AA0-4949-8946-EC98474B2A53}">
      <dgm:prSet/>
      <dgm:spPr/>
      <dgm:t>
        <a:bodyPr/>
        <a:lstStyle/>
        <a:p>
          <a:endParaRPr lang="en-US"/>
        </a:p>
      </dgm:t>
    </dgm:pt>
    <dgm:pt modelId="{7301FFDA-B400-4E6D-B5BF-11D6DF548DB7}" type="sibTrans" cxnId="{B9AD9F29-2AA0-4949-8946-EC98474B2A53}">
      <dgm:prSet/>
      <dgm:spPr/>
      <dgm:t>
        <a:bodyPr/>
        <a:lstStyle/>
        <a:p>
          <a:endParaRPr lang="en-US"/>
        </a:p>
      </dgm:t>
    </dgm:pt>
    <dgm:pt modelId="{433FA7E5-4C39-4B1E-B709-4E64C2F67FC2}">
      <dgm:prSet custT="1"/>
      <dgm:spPr/>
      <dgm:t>
        <a:bodyPr/>
        <a:lstStyle/>
        <a:p>
          <a:pPr algn="ctr"/>
          <a:r>
            <a:rPr lang="en-US" sz="1050" b="1" dirty="0">
              <a:solidFill>
                <a:srgbClr val="FF0000"/>
              </a:solidFill>
            </a:rPr>
            <a:t>- Standard assessment procedures</a:t>
          </a:r>
        </a:p>
      </dgm:t>
    </dgm:pt>
    <dgm:pt modelId="{4A92B59B-309F-4D52-B5B7-FC5B79EFFD32}" type="parTrans" cxnId="{C0ABAC06-D621-485C-8BC7-4ADC13E4FEA7}">
      <dgm:prSet/>
      <dgm:spPr/>
      <dgm:t>
        <a:bodyPr/>
        <a:lstStyle/>
        <a:p>
          <a:endParaRPr lang="en-US"/>
        </a:p>
      </dgm:t>
    </dgm:pt>
    <dgm:pt modelId="{151B662C-64CC-4D46-976D-7D9EB2382E01}" type="sibTrans" cxnId="{C0ABAC06-D621-485C-8BC7-4ADC13E4FEA7}">
      <dgm:prSet/>
      <dgm:spPr/>
      <dgm:t>
        <a:bodyPr/>
        <a:lstStyle/>
        <a:p>
          <a:endParaRPr lang="en-US"/>
        </a:p>
      </dgm:t>
    </dgm:pt>
    <dgm:pt modelId="{05DCA97C-0BC7-4FF4-AD57-A952B9F4BB4C}">
      <dgm:prSet custT="1"/>
      <dgm:spPr/>
      <dgm:t>
        <a:bodyPr/>
        <a:lstStyle/>
        <a:p>
          <a:pPr algn="ctr"/>
          <a:r>
            <a:rPr lang="en-US" sz="1050" b="1">
              <a:solidFill>
                <a:srgbClr val="FF0000"/>
              </a:solidFill>
            </a:rPr>
            <a:t>- You will be in an individual breakout room</a:t>
          </a:r>
        </a:p>
      </dgm:t>
    </dgm:pt>
    <dgm:pt modelId="{9B557FA9-2454-460E-839F-879B20E3AA06}" type="parTrans" cxnId="{9DA8EC66-DFB1-4997-B62A-3C398552357E}">
      <dgm:prSet/>
      <dgm:spPr/>
      <dgm:t>
        <a:bodyPr/>
        <a:lstStyle/>
        <a:p>
          <a:endParaRPr lang="en-US"/>
        </a:p>
      </dgm:t>
    </dgm:pt>
    <dgm:pt modelId="{3EA43574-79EE-4D74-A724-438FEEBA5CE6}" type="sibTrans" cxnId="{9DA8EC66-DFB1-4997-B62A-3C398552357E}">
      <dgm:prSet/>
      <dgm:spPr/>
      <dgm:t>
        <a:bodyPr/>
        <a:lstStyle/>
        <a:p>
          <a:endParaRPr lang="en-US"/>
        </a:p>
      </dgm:t>
    </dgm:pt>
    <dgm:pt modelId="{53499FE0-09F7-4EFC-9F07-BA48E388CD6B}">
      <dgm:prSet custT="1"/>
      <dgm:spPr/>
      <dgm:t>
        <a:bodyPr/>
        <a:lstStyle/>
        <a:p>
          <a:pPr algn="ctr"/>
          <a:r>
            <a:rPr lang="en-US" sz="1050" b="1">
              <a:solidFill>
                <a:srgbClr val="FF0000"/>
              </a:solidFill>
            </a:rPr>
            <a:t>- Use a single monitor and share your screen</a:t>
          </a:r>
        </a:p>
      </dgm:t>
    </dgm:pt>
    <dgm:pt modelId="{73FA2722-9B91-4B84-B767-FDAA5E74AAAF}" type="parTrans" cxnId="{9EF87373-6412-4E50-9812-46937FA3DB61}">
      <dgm:prSet/>
      <dgm:spPr/>
      <dgm:t>
        <a:bodyPr/>
        <a:lstStyle/>
        <a:p>
          <a:endParaRPr lang="en-US"/>
        </a:p>
      </dgm:t>
    </dgm:pt>
    <dgm:pt modelId="{27CEF092-A0EF-48BB-8466-AB2FD0D09B71}" type="sibTrans" cxnId="{9EF87373-6412-4E50-9812-46937FA3DB61}">
      <dgm:prSet/>
      <dgm:spPr/>
      <dgm:t>
        <a:bodyPr/>
        <a:lstStyle/>
        <a:p>
          <a:endParaRPr lang="en-US"/>
        </a:p>
      </dgm:t>
    </dgm:pt>
    <dgm:pt modelId="{F1D15A4E-A10F-4BCC-BEBD-07908CB2961F}">
      <dgm:prSet custT="1"/>
      <dgm:spPr/>
      <dgm:t>
        <a:bodyPr/>
        <a:lstStyle/>
        <a:p>
          <a:pPr algn="ctr"/>
          <a:r>
            <a:rPr lang="en-US" sz="1050" b="1">
              <a:solidFill>
                <a:srgbClr val="FF0000"/>
              </a:solidFill>
            </a:rPr>
            <a:t>- Only have open those resources needed to complete the assessment:</a:t>
          </a:r>
        </a:p>
      </dgm:t>
    </dgm:pt>
    <dgm:pt modelId="{0E61C2BA-5360-471E-8150-559221B12DBE}" type="parTrans" cxnId="{9420BA39-DE21-40C2-B1EF-D415C4335AD3}">
      <dgm:prSet/>
      <dgm:spPr/>
      <dgm:t>
        <a:bodyPr/>
        <a:lstStyle/>
        <a:p>
          <a:endParaRPr lang="en-US"/>
        </a:p>
      </dgm:t>
    </dgm:pt>
    <dgm:pt modelId="{C12036B6-06E5-4B57-A235-E6F9E86EA709}" type="sibTrans" cxnId="{9420BA39-DE21-40C2-B1EF-D415C4335AD3}">
      <dgm:prSet/>
      <dgm:spPr/>
      <dgm:t>
        <a:bodyPr/>
        <a:lstStyle/>
        <a:p>
          <a:endParaRPr lang="en-US"/>
        </a:p>
      </dgm:t>
    </dgm:pt>
    <dgm:pt modelId="{51298404-196F-4557-847E-BC87E36B4C09}">
      <dgm:prSet custT="1"/>
      <dgm:spPr/>
      <dgm:t>
        <a:bodyPr/>
        <a:lstStyle/>
        <a:p>
          <a:pPr algn="ctr"/>
          <a:r>
            <a:rPr lang="en-US" sz="1050" b="1" dirty="0">
              <a:solidFill>
                <a:srgbClr val="FF0000"/>
              </a:solidFill>
            </a:rPr>
            <a:t>- Zoom</a:t>
          </a:r>
        </a:p>
      </dgm:t>
    </dgm:pt>
    <dgm:pt modelId="{F9D27DEA-03AB-43CF-8FFC-77ED8326E16E}" type="parTrans" cxnId="{1FABD730-8CE9-4C92-8975-D3274F84B8BE}">
      <dgm:prSet/>
      <dgm:spPr/>
      <dgm:t>
        <a:bodyPr/>
        <a:lstStyle/>
        <a:p>
          <a:endParaRPr lang="en-US"/>
        </a:p>
      </dgm:t>
    </dgm:pt>
    <dgm:pt modelId="{B0E25A4A-4E06-43D9-B677-06A4A5A70544}" type="sibTrans" cxnId="{1FABD730-8CE9-4C92-8975-D3274F84B8BE}">
      <dgm:prSet/>
      <dgm:spPr/>
      <dgm:t>
        <a:bodyPr/>
        <a:lstStyle/>
        <a:p>
          <a:endParaRPr lang="en-US"/>
        </a:p>
      </dgm:t>
    </dgm:pt>
    <dgm:pt modelId="{51195887-18E0-4255-AED2-8433CF6CAD14}">
      <dgm:prSet custT="1"/>
      <dgm:spPr/>
      <dgm:t>
        <a:bodyPr/>
        <a:lstStyle/>
        <a:p>
          <a:pPr algn="ctr"/>
          <a:r>
            <a:rPr lang="en-US" sz="1050" b="1">
              <a:solidFill>
                <a:srgbClr val="FF0000"/>
              </a:solidFill>
            </a:rPr>
            <a:t>- VSCode</a:t>
          </a:r>
        </a:p>
      </dgm:t>
    </dgm:pt>
    <dgm:pt modelId="{8F8DC1ED-FB8D-4B69-B2CD-D28061DE3075}" type="parTrans" cxnId="{C5DBBF63-5D48-46AD-85C5-CAD931206FC1}">
      <dgm:prSet/>
      <dgm:spPr/>
      <dgm:t>
        <a:bodyPr/>
        <a:lstStyle/>
        <a:p>
          <a:endParaRPr lang="en-US"/>
        </a:p>
      </dgm:t>
    </dgm:pt>
    <dgm:pt modelId="{EFE266B5-4D5A-4823-B05A-21E7C9E1992B}" type="sibTrans" cxnId="{C5DBBF63-5D48-46AD-85C5-CAD931206FC1}">
      <dgm:prSet/>
      <dgm:spPr/>
      <dgm:t>
        <a:bodyPr/>
        <a:lstStyle/>
        <a:p>
          <a:endParaRPr lang="en-US"/>
        </a:p>
      </dgm:t>
    </dgm:pt>
    <dgm:pt modelId="{D6FCBD34-BC1E-4D8A-8336-0A6F4CC0477E}">
      <dgm:prSet custT="1"/>
      <dgm:spPr/>
      <dgm:t>
        <a:bodyPr/>
        <a:lstStyle/>
        <a:p>
          <a:pPr algn="ctr"/>
          <a:r>
            <a:rPr lang="en-US" sz="1050" b="1">
              <a:solidFill>
                <a:srgbClr val="FF0000"/>
              </a:solidFill>
            </a:rPr>
            <a:t>- Browser with AAO and Progress Tracker (to ask questions)</a:t>
          </a:r>
        </a:p>
      </dgm:t>
    </dgm:pt>
    <dgm:pt modelId="{66F2A48E-03E0-43CC-A786-8D39862A76B7}" type="parTrans" cxnId="{7D1AFE2E-0904-4FEC-8CFC-8D3BC929A755}">
      <dgm:prSet/>
      <dgm:spPr/>
      <dgm:t>
        <a:bodyPr/>
        <a:lstStyle/>
        <a:p>
          <a:endParaRPr lang="en-US"/>
        </a:p>
      </dgm:t>
    </dgm:pt>
    <dgm:pt modelId="{D1E30655-EEF4-484E-AB7A-D82985401EDA}" type="sibTrans" cxnId="{7D1AFE2E-0904-4FEC-8CFC-8D3BC929A755}">
      <dgm:prSet/>
      <dgm:spPr/>
      <dgm:t>
        <a:bodyPr/>
        <a:lstStyle/>
        <a:p>
          <a:endParaRPr lang="en-US"/>
        </a:p>
      </dgm:t>
    </dgm:pt>
    <dgm:pt modelId="{784CBDBD-EA46-411A-98AF-EF377DD22695}">
      <dgm:prSet custT="1"/>
      <dgm:spPr/>
      <dgm:t>
        <a:bodyPr/>
        <a:lstStyle/>
        <a:p>
          <a:pPr algn="ctr"/>
          <a:r>
            <a:rPr lang="en-US" sz="1050" b="1">
              <a:solidFill>
                <a:srgbClr val="FF0000"/>
              </a:solidFill>
            </a:rPr>
            <a:t>- Approved Resources for this assessment:</a:t>
          </a:r>
        </a:p>
      </dgm:t>
    </dgm:pt>
    <dgm:pt modelId="{EDC6F804-2743-49FF-B099-81F187EB4ADD}" type="parTrans" cxnId="{D9E8006B-58B6-4A66-9B65-D88D44F79D07}">
      <dgm:prSet/>
      <dgm:spPr/>
      <dgm:t>
        <a:bodyPr/>
        <a:lstStyle/>
        <a:p>
          <a:endParaRPr lang="en-US"/>
        </a:p>
      </dgm:t>
    </dgm:pt>
    <dgm:pt modelId="{773979A3-607B-48DA-9C79-9DCED6B616AD}" type="sibTrans" cxnId="{D9E8006B-58B6-4A66-9B65-D88D44F79D07}">
      <dgm:prSet/>
      <dgm:spPr/>
      <dgm:t>
        <a:bodyPr/>
        <a:lstStyle/>
        <a:p>
          <a:endParaRPr lang="en-US"/>
        </a:p>
      </dgm:t>
    </dgm:pt>
    <dgm:pt modelId="{4EB62D22-3E5F-4DF9-A9CD-564A15BC47F2}">
      <dgm:prSet custT="1"/>
      <dgm:spPr/>
      <dgm:t>
        <a:bodyPr/>
        <a:lstStyle/>
        <a:p>
          <a:pPr algn="ctr"/>
          <a:r>
            <a:rPr lang="en-US" sz="1050" b="1" dirty="0">
              <a:solidFill>
                <a:srgbClr val="FF0000"/>
              </a:solidFill>
            </a:rPr>
            <a:t>- MDN: https:&gt;developer.mozilla.org/</a:t>
          </a:r>
          <a:r>
            <a:rPr lang="en-US" sz="1050" b="1" dirty="0" err="1">
              <a:solidFill>
                <a:srgbClr val="FF0000"/>
              </a:solidFill>
            </a:rPr>
            <a:t>en</a:t>
          </a:r>
          <a:r>
            <a:rPr lang="en-US" sz="1050" b="1" dirty="0">
              <a:solidFill>
                <a:srgbClr val="FF0000"/>
              </a:solidFill>
            </a:rPr>
            <a:t>-US/docs/Web/JavaScript</a:t>
          </a:r>
        </a:p>
      </dgm:t>
    </dgm:pt>
    <dgm:pt modelId="{BA8EB4CF-3619-4AD7-960E-64CEC1565FC2}" type="parTrans" cxnId="{024FF162-2B92-4FD5-92F7-22636C47B220}">
      <dgm:prSet/>
      <dgm:spPr/>
      <dgm:t>
        <a:bodyPr/>
        <a:lstStyle/>
        <a:p>
          <a:endParaRPr lang="en-US"/>
        </a:p>
      </dgm:t>
    </dgm:pt>
    <dgm:pt modelId="{A57D6C07-0BFB-4031-8EE6-08911AA332C5}" type="sibTrans" cxnId="{024FF162-2B92-4FD5-92F7-22636C47B220}">
      <dgm:prSet/>
      <dgm:spPr/>
      <dgm:t>
        <a:bodyPr/>
        <a:lstStyle/>
        <a:p>
          <a:endParaRPr lang="en-US"/>
        </a:p>
      </dgm:t>
    </dgm:pt>
    <dgm:pt modelId="{4D9DAFD1-49C3-4579-8703-19BE48FC5D21}" type="pres">
      <dgm:prSet presAssocID="{675FB4F3-9BC9-431B-AB10-F7BB5BC9AD73}" presName="diagram" presStyleCnt="0">
        <dgm:presLayoutVars>
          <dgm:dir/>
          <dgm:resizeHandles val="exact"/>
        </dgm:presLayoutVars>
      </dgm:prSet>
      <dgm:spPr/>
    </dgm:pt>
    <dgm:pt modelId="{109ED4AC-0557-4A90-A757-FF8917A3FA93}" type="pres">
      <dgm:prSet presAssocID="{8097A44B-6FFB-4F7A-B2DC-181A90D7D92B}" presName="node" presStyleLbl="node1" presStyleIdx="0" presStyleCnt="14" custScaleX="286120">
        <dgm:presLayoutVars>
          <dgm:bulletEnabled val="1"/>
        </dgm:presLayoutVars>
      </dgm:prSet>
      <dgm:spPr/>
    </dgm:pt>
    <dgm:pt modelId="{2BC284A0-5F88-4A99-BDF3-098C4B7F1BE0}" type="pres">
      <dgm:prSet presAssocID="{C02D32FA-1537-48EF-B31E-B0E5C7E85CC2}" presName="sibTrans" presStyleCnt="0"/>
      <dgm:spPr/>
    </dgm:pt>
    <dgm:pt modelId="{5CB339EB-FBE4-4F8F-91DC-8F40DC9394A9}" type="pres">
      <dgm:prSet presAssocID="{BE03D096-4E1E-4B35-85C1-AF69D2AF1D63}" presName="node" presStyleLbl="node1" presStyleIdx="1" presStyleCnt="14" custScaleX="286120">
        <dgm:presLayoutVars>
          <dgm:bulletEnabled val="1"/>
        </dgm:presLayoutVars>
      </dgm:prSet>
      <dgm:spPr/>
    </dgm:pt>
    <dgm:pt modelId="{400F96C6-82CC-4290-B641-3A0424F36F10}" type="pres">
      <dgm:prSet presAssocID="{ADE91847-2C93-4F48-8C42-D27929F80E5F}" presName="sibTrans" presStyleCnt="0"/>
      <dgm:spPr/>
    </dgm:pt>
    <dgm:pt modelId="{889FD682-500E-419D-B936-A7E8687A4623}" type="pres">
      <dgm:prSet presAssocID="{62E95CE2-872A-40ED-9646-8DB455586CBB}" presName="node" presStyleLbl="node1" presStyleIdx="2" presStyleCnt="14" custScaleX="286120">
        <dgm:presLayoutVars>
          <dgm:bulletEnabled val="1"/>
        </dgm:presLayoutVars>
      </dgm:prSet>
      <dgm:spPr/>
    </dgm:pt>
    <dgm:pt modelId="{6B1BEDD6-DF20-4694-A440-1074881740C4}" type="pres">
      <dgm:prSet presAssocID="{05CCE2F4-39ED-4FE0-8939-DE8D927F6187}" presName="sibTrans" presStyleCnt="0"/>
      <dgm:spPr/>
    </dgm:pt>
    <dgm:pt modelId="{6B719845-1DF4-465E-88B5-C0CAFB287A25}" type="pres">
      <dgm:prSet presAssocID="{A455A0CF-7A07-4467-9AF9-9D010893D46B}" presName="node" presStyleLbl="node1" presStyleIdx="3" presStyleCnt="14" custScaleX="286120">
        <dgm:presLayoutVars>
          <dgm:bulletEnabled val="1"/>
        </dgm:presLayoutVars>
      </dgm:prSet>
      <dgm:spPr/>
    </dgm:pt>
    <dgm:pt modelId="{E4CED0F1-F84D-486F-B711-CD302A062E05}" type="pres">
      <dgm:prSet presAssocID="{E8E439E2-42EB-4E62-B9A7-70326BBBE62A}" presName="sibTrans" presStyleCnt="0"/>
      <dgm:spPr/>
    </dgm:pt>
    <dgm:pt modelId="{F5535D0E-B214-4093-8DA6-5391784B5C05}" type="pres">
      <dgm:prSet presAssocID="{385B913C-B117-4892-ADFD-37BEE9231307}" presName="node" presStyleLbl="node1" presStyleIdx="4" presStyleCnt="14" custScaleX="286120">
        <dgm:presLayoutVars>
          <dgm:bulletEnabled val="1"/>
        </dgm:presLayoutVars>
      </dgm:prSet>
      <dgm:spPr/>
    </dgm:pt>
    <dgm:pt modelId="{7C7D2B3C-9481-46CB-ADC9-21D34758EB17}" type="pres">
      <dgm:prSet presAssocID="{7301FFDA-B400-4E6D-B5BF-11D6DF548DB7}" presName="sibTrans" presStyleCnt="0"/>
      <dgm:spPr/>
    </dgm:pt>
    <dgm:pt modelId="{74084A30-AF67-4AD9-8073-5E29B1550417}" type="pres">
      <dgm:prSet presAssocID="{433FA7E5-4C39-4B1E-B709-4E64C2F67FC2}" presName="node" presStyleLbl="node1" presStyleIdx="5" presStyleCnt="14" custScaleX="286120">
        <dgm:presLayoutVars>
          <dgm:bulletEnabled val="1"/>
        </dgm:presLayoutVars>
      </dgm:prSet>
      <dgm:spPr/>
    </dgm:pt>
    <dgm:pt modelId="{D24FB6A6-5ECA-4D4E-800B-4AE06095605F}" type="pres">
      <dgm:prSet presAssocID="{151B662C-64CC-4D46-976D-7D9EB2382E01}" presName="sibTrans" presStyleCnt="0"/>
      <dgm:spPr/>
    </dgm:pt>
    <dgm:pt modelId="{E172C892-441E-43DD-B013-D5E5457E8E41}" type="pres">
      <dgm:prSet presAssocID="{05DCA97C-0BC7-4FF4-AD57-A952B9F4BB4C}" presName="node" presStyleLbl="node1" presStyleIdx="6" presStyleCnt="14" custScaleX="286120">
        <dgm:presLayoutVars>
          <dgm:bulletEnabled val="1"/>
        </dgm:presLayoutVars>
      </dgm:prSet>
      <dgm:spPr/>
    </dgm:pt>
    <dgm:pt modelId="{4284F2EC-C581-4A59-989D-7451EDB451B2}" type="pres">
      <dgm:prSet presAssocID="{3EA43574-79EE-4D74-A724-438FEEBA5CE6}" presName="sibTrans" presStyleCnt="0"/>
      <dgm:spPr/>
    </dgm:pt>
    <dgm:pt modelId="{B1CDB00F-DB92-49C3-A5AD-161FDBBF3C17}" type="pres">
      <dgm:prSet presAssocID="{53499FE0-09F7-4EFC-9F07-BA48E388CD6B}" presName="node" presStyleLbl="node1" presStyleIdx="7" presStyleCnt="14" custScaleX="286120">
        <dgm:presLayoutVars>
          <dgm:bulletEnabled val="1"/>
        </dgm:presLayoutVars>
      </dgm:prSet>
      <dgm:spPr/>
    </dgm:pt>
    <dgm:pt modelId="{3B65ADD4-5F99-46F7-A959-AB1A60715114}" type="pres">
      <dgm:prSet presAssocID="{27CEF092-A0EF-48BB-8466-AB2FD0D09B71}" presName="sibTrans" presStyleCnt="0"/>
      <dgm:spPr/>
    </dgm:pt>
    <dgm:pt modelId="{66C311AE-17A1-4530-B2DE-C8ACDEBB4D67}" type="pres">
      <dgm:prSet presAssocID="{F1D15A4E-A10F-4BCC-BEBD-07908CB2961F}" presName="node" presStyleLbl="node1" presStyleIdx="8" presStyleCnt="14" custScaleX="286120">
        <dgm:presLayoutVars>
          <dgm:bulletEnabled val="1"/>
        </dgm:presLayoutVars>
      </dgm:prSet>
      <dgm:spPr/>
    </dgm:pt>
    <dgm:pt modelId="{53055CB9-4192-4695-BB57-3CFDAE773D16}" type="pres">
      <dgm:prSet presAssocID="{C12036B6-06E5-4B57-A235-E6F9E86EA709}" presName="sibTrans" presStyleCnt="0"/>
      <dgm:spPr/>
    </dgm:pt>
    <dgm:pt modelId="{9BC04CED-65E7-4044-810A-963C31D64CED}" type="pres">
      <dgm:prSet presAssocID="{51298404-196F-4557-847E-BC87E36B4C09}" presName="node" presStyleLbl="node1" presStyleIdx="9" presStyleCnt="14" custScaleX="286120">
        <dgm:presLayoutVars>
          <dgm:bulletEnabled val="1"/>
        </dgm:presLayoutVars>
      </dgm:prSet>
      <dgm:spPr/>
    </dgm:pt>
    <dgm:pt modelId="{EE644741-F144-4A39-819E-407DECBB2EAF}" type="pres">
      <dgm:prSet presAssocID="{B0E25A4A-4E06-43D9-B677-06A4A5A70544}" presName="sibTrans" presStyleCnt="0"/>
      <dgm:spPr/>
    </dgm:pt>
    <dgm:pt modelId="{68E755E8-153C-4E51-BA2C-6CF3C850A7CE}" type="pres">
      <dgm:prSet presAssocID="{51195887-18E0-4255-AED2-8433CF6CAD14}" presName="node" presStyleLbl="node1" presStyleIdx="10" presStyleCnt="14" custScaleX="286120">
        <dgm:presLayoutVars>
          <dgm:bulletEnabled val="1"/>
        </dgm:presLayoutVars>
      </dgm:prSet>
      <dgm:spPr/>
    </dgm:pt>
    <dgm:pt modelId="{49FF8758-F04A-4668-BBAB-99369E69C84D}" type="pres">
      <dgm:prSet presAssocID="{EFE266B5-4D5A-4823-B05A-21E7C9E1992B}" presName="sibTrans" presStyleCnt="0"/>
      <dgm:spPr/>
    </dgm:pt>
    <dgm:pt modelId="{1E6538AD-484E-477F-97C3-8DE700EA9BF0}" type="pres">
      <dgm:prSet presAssocID="{D6FCBD34-BC1E-4D8A-8336-0A6F4CC0477E}" presName="node" presStyleLbl="node1" presStyleIdx="11" presStyleCnt="14" custScaleX="286120">
        <dgm:presLayoutVars>
          <dgm:bulletEnabled val="1"/>
        </dgm:presLayoutVars>
      </dgm:prSet>
      <dgm:spPr/>
    </dgm:pt>
    <dgm:pt modelId="{2AD87F8F-FA31-486B-BF1F-98955971B5DD}" type="pres">
      <dgm:prSet presAssocID="{D1E30655-EEF4-484E-AB7A-D82985401EDA}" presName="sibTrans" presStyleCnt="0"/>
      <dgm:spPr/>
    </dgm:pt>
    <dgm:pt modelId="{7F804DAF-ADFC-40BE-80F9-D0391AB28751}" type="pres">
      <dgm:prSet presAssocID="{784CBDBD-EA46-411A-98AF-EF377DD22695}" presName="node" presStyleLbl="node1" presStyleIdx="12" presStyleCnt="14" custScaleX="286120">
        <dgm:presLayoutVars>
          <dgm:bulletEnabled val="1"/>
        </dgm:presLayoutVars>
      </dgm:prSet>
      <dgm:spPr/>
    </dgm:pt>
    <dgm:pt modelId="{599E3F8F-DDFF-43EE-906A-FD63239182C3}" type="pres">
      <dgm:prSet presAssocID="{773979A3-607B-48DA-9C79-9DCED6B616AD}" presName="sibTrans" presStyleCnt="0"/>
      <dgm:spPr/>
    </dgm:pt>
    <dgm:pt modelId="{150C57EF-ED60-4F0D-A5B1-8BF7C5EBA076}" type="pres">
      <dgm:prSet presAssocID="{4EB62D22-3E5F-4DF9-A9CD-564A15BC47F2}" presName="node" presStyleLbl="node1" presStyleIdx="13" presStyleCnt="14" custScaleX="286120">
        <dgm:presLayoutVars>
          <dgm:bulletEnabled val="1"/>
        </dgm:presLayoutVars>
      </dgm:prSet>
      <dgm:spPr/>
    </dgm:pt>
  </dgm:ptLst>
  <dgm:cxnLst>
    <dgm:cxn modelId="{C0ABAC06-D621-485C-8BC7-4ADC13E4FEA7}" srcId="{675FB4F3-9BC9-431B-AB10-F7BB5BC9AD73}" destId="{433FA7E5-4C39-4B1E-B709-4E64C2F67FC2}" srcOrd="5" destOrd="0" parTransId="{4A92B59B-309F-4D52-B5B7-FC5B79EFFD32}" sibTransId="{151B662C-64CC-4D46-976D-7D9EB2382E01}"/>
    <dgm:cxn modelId="{6A610109-6BD8-44C7-A7F8-62D35D2468D7}" type="presOf" srcId="{784CBDBD-EA46-411A-98AF-EF377DD22695}" destId="{7F804DAF-ADFC-40BE-80F9-D0391AB28751}" srcOrd="0" destOrd="0" presId="urn:microsoft.com/office/officeart/2005/8/layout/default"/>
    <dgm:cxn modelId="{33DD3B1C-B207-4A97-BEFD-FA1F69B9508E}" srcId="{675FB4F3-9BC9-431B-AB10-F7BB5BC9AD73}" destId="{8097A44B-6FFB-4F7A-B2DC-181A90D7D92B}" srcOrd="0" destOrd="0" parTransId="{AEDE6992-1EE3-4CF1-87E1-D1ADC43FBE84}" sibTransId="{C02D32FA-1537-48EF-B31E-B0E5C7E85CC2}"/>
    <dgm:cxn modelId="{B9AD9F29-2AA0-4949-8946-EC98474B2A53}" srcId="{675FB4F3-9BC9-431B-AB10-F7BB5BC9AD73}" destId="{385B913C-B117-4892-ADFD-37BEE9231307}" srcOrd="4" destOrd="0" parTransId="{E8EE72A2-D4D4-41D5-9976-8F2C6E1DC391}" sibTransId="{7301FFDA-B400-4E6D-B5BF-11D6DF548DB7}"/>
    <dgm:cxn modelId="{CF5A3E2C-6AF0-4E73-815E-47E713C83C28}" srcId="{675FB4F3-9BC9-431B-AB10-F7BB5BC9AD73}" destId="{A455A0CF-7A07-4467-9AF9-9D010893D46B}" srcOrd="3" destOrd="0" parTransId="{8F435A5D-5617-43BA-AC1E-71CD8C6958BA}" sibTransId="{E8E439E2-42EB-4E62-B9A7-70326BBBE62A}"/>
    <dgm:cxn modelId="{7D1AFE2E-0904-4FEC-8CFC-8D3BC929A755}" srcId="{675FB4F3-9BC9-431B-AB10-F7BB5BC9AD73}" destId="{D6FCBD34-BC1E-4D8A-8336-0A6F4CC0477E}" srcOrd="11" destOrd="0" parTransId="{66F2A48E-03E0-43CC-A786-8D39862A76B7}" sibTransId="{D1E30655-EEF4-484E-AB7A-D82985401EDA}"/>
    <dgm:cxn modelId="{1FABD730-8CE9-4C92-8975-D3274F84B8BE}" srcId="{675FB4F3-9BC9-431B-AB10-F7BB5BC9AD73}" destId="{51298404-196F-4557-847E-BC87E36B4C09}" srcOrd="9" destOrd="0" parTransId="{F9D27DEA-03AB-43CF-8FFC-77ED8326E16E}" sibTransId="{B0E25A4A-4E06-43D9-B677-06A4A5A70544}"/>
    <dgm:cxn modelId="{A7AF9738-2DDD-4E90-9827-9F258D981D36}" type="presOf" srcId="{8097A44B-6FFB-4F7A-B2DC-181A90D7D92B}" destId="{109ED4AC-0557-4A90-A757-FF8917A3FA93}" srcOrd="0" destOrd="0" presId="urn:microsoft.com/office/officeart/2005/8/layout/default"/>
    <dgm:cxn modelId="{9420BA39-DE21-40C2-B1EF-D415C4335AD3}" srcId="{675FB4F3-9BC9-431B-AB10-F7BB5BC9AD73}" destId="{F1D15A4E-A10F-4BCC-BEBD-07908CB2961F}" srcOrd="8" destOrd="0" parTransId="{0E61C2BA-5360-471E-8150-559221B12DBE}" sibTransId="{C12036B6-06E5-4B57-A235-E6F9E86EA709}"/>
    <dgm:cxn modelId="{F4294141-41B1-4FFC-B498-5AA3D3821343}" type="presOf" srcId="{51195887-18E0-4255-AED2-8433CF6CAD14}" destId="{68E755E8-153C-4E51-BA2C-6CF3C850A7CE}" srcOrd="0" destOrd="0" presId="urn:microsoft.com/office/officeart/2005/8/layout/default"/>
    <dgm:cxn modelId="{024FF162-2B92-4FD5-92F7-22636C47B220}" srcId="{675FB4F3-9BC9-431B-AB10-F7BB5BC9AD73}" destId="{4EB62D22-3E5F-4DF9-A9CD-564A15BC47F2}" srcOrd="13" destOrd="0" parTransId="{BA8EB4CF-3619-4AD7-960E-64CEC1565FC2}" sibTransId="{A57D6C07-0BFB-4031-8EE6-08911AA332C5}"/>
    <dgm:cxn modelId="{C5DBBF63-5D48-46AD-85C5-CAD931206FC1}" srcId="{675FB4F3-9BC9-431B-AB10-F7BB5BC9AD73}" destId="{51195887-18E0-4255-AED2-8433CF6CAD14}" srcOrd="10" destOrd="0" parTransId="{8F8DC1ED-FB8D-4B69-B2CD-D28061DE3075}" sibTransId="{EFE266B5-4D5A-4823-B05A-21E7C9E1992B}"/>
    <dgm:cxn modelId="{9DA8EC66-DFB1-4997-B62A-3C398552357E}" srcId="{675FB4F3-9BC9-431B-AB10-F7BB5BC9AD73}" destId="{05DCA97C-0BC7-4FF4-AD57-A952B9F4BB4C}" srcOrd="6" destOrd="0" parTransId="{9B557FA9-2454-460E-839F-879B20E3AA06}" sibTransId="{3EA43574-79EE-4D74-A724-438FEEBA5CE6}"/>
    <dgm:cxn modelId="{D9E8006B-58B6-4A66-9B65-D88D44F79D07}" srcId="{675FB4F3-9BC9-431B-AB10-F7BB5BC9AD73}" destId="{784CBDBD-EA46-411A-98AF-EF377DD22695}" srcOrd="12" destOrd="0" parTransId="{EDC6F804-2743-49FF-B099-81F187EB4ADD}" sibTransId="{773979A3-607B-48DA-9C79-9DCED6B616AD}"/>
    <dgm:cxn modelId="{CD6B736C-6234-469A-985C-916F59835D29}" srcId="{675FB4F3-9BC9-431B-AB10-F7BB5BC9AD73}" destId="{BE03D096-4E1E-4B35-85C1-AF69D2AF1D63}" srcOrd="1" destOrd="0" parTransId="{75F2CB07-89DE-4DAF-8DD8-CBD0141F43E8}" sibTransId="{ADE91847-2C93-4F48-8C42-D27929F80E5F}"/>
    <dgm:cxn modelId="{1F0DF44E-D517-4457-9EC2-D2E06BCC816B}" type="presOf" srcId="{A455A0CF-7A07-4467-9AF9-9D010893D46B}" destId="{6B719845-1DF4-465E-88B5-C0CAFB287A25}" srcOrd="0" destOrd="0" presId="urn:microsoft.com/office/officeart/2005/8/layout/default"/>
    <dgm:cxn modelId="{F6E17952-D805-40EE-AC24-2914DF2FA89D}" type="presOf" srcId="{385B913C-B117-4892-ADFD-37BEE9231307}" destId="{F5535D0E-B214-4093-8DA6-5391784B5C05}" srcOrd="0" destOrd="0" presId="urn:microsoft.com/office/officeart/2005/8/layout/default"/>
    <dgm:cxn modelId="{9EF87373-6412-4E50-9812-46937FA3DB61}" srcId="{675FB4F3-9BC9-431B-AB10-F7BB5BC9AD73}" destId="{53499FE0-09F7-4EFC-9F07-BA48E388CD6B}" srcOrd="7" destOrd="0" parTransId="{73FA2722-9B91-4B84-B767-FDAA5E74AAAF}" sibTransId="{27CEF092-A0EF-48BB-8466-AB2FD0D09B71}"/>
    <dgm:cxn modelId="{8C193676-9798-4ED6-AAEE-35E856B5DD33}" type="presOf" srcId="{F1D15A4E-A10F-4BCC-BEBD-07908CB2961F}" destId="{66C311AE-17A1-4530-B2DE-C8ACDEBB4D67}" srcOrd="0" destOrd="0" presId="urn:microsoft.com/office/officeart/2005/8/layout/default"/>
    <dgm:cxn modelId="{B2A19C80-701C-4662-A6FD-0DC27ED5572F}" type="presOf" srcId="{D6FCBD34-BC1E-4D8A-8336-0A6F4CC0477E}" destId="{1E6538AD-484E-477F-97C3-8DE700EA9BF0}" srcOrd="0" destOrd="0" presId="urn:microsoft.com/office/officeart/2005/8/layout/default"/>
    <dgm:cxn modelId="{64DA3FAB-3791-4F06-A360-D9400E24F202}" type="presOf" srcId="{62E95CE2-872A-40ED-9646-8DB455586CBB}" destId="{889FD682-500E-419D-B936-A7E8687A4623}" srcOrd="0" destOrd="0" presId="urn:microsoft.com/office/officeart/2005/8/layout/default"/>
    <dgm:cxn modelId="{69272EBB-0B3E-40D8-B517-47ACE953C0E1}" type="presOf" srcId="{433FA7E5-4C39-4B1E-B709-4E64C2F67FC2}" destId="{74084A30-AF67-4AD9-8073-5E29B1550417}" srcOrd="0" destOrd="0" presId="urn:microsoft.com/office/officeart/2005/8/layout/default"/>
    <dgm:cxn modelId="{398A7BC8-72AB-49DE-973B-7542AF0B97FF}" srcId="{675FB4F3-9BC9-431B-AB10-F7BB5BC9AD73}" destId="{62E95CE2-872A-40ED-9646-8DB455586CBB}" srcOrd="2" destOrd="0" parTransId="{DB4F06C4-CDA9-4D3F-8ECB-4496E9BBE575}" sibTransId="{05CCE2F4-39ED-4FE0-8939-DE8D927F6187}"/>
    <dgm:cxn modelId="{C112DACC-099F-49CD-A204-B998AD5BDB61}" type="presOf" srcId="{53499FE0-09F7-4EFC-9F07-BA48E388CD6B}" destId="{B1CDB00F-DB92-49C3-A5AD-161FDBBF3C17}" srcOrd="0" destOrd="0" presId="urn:microsoft.com/office/officeart/2005/8/layout/default"/>
    <dgm:cxn modelId="{30B1FACD-B38C-4835-BC54-2999146767F0}" type="presOf" srcId="{675FB4F3-9BC9-431B-AB10-F7BB5BC9AD73}" destId="{4D9DAFD1-49C3-4579-8703-19BE48FC5D21}" srcOrd="0" destOrd="0" presId="urn:microsoft.com/office/officeart/2005/8/layout/default"/>
    <dgm:cxn modelId="{0A3DA1DA-E1F1-4BD5-95A5-13C2ACB04709}" type="presOf" srcId="{4EB62D22-3E5F-4DF9-A9CD-564A15BC47F2}" destId="{150C57EF-ED60-4F0D-A5B1-8BF7C5EBA076}" srcOrd="0" destOrd="0" presId="urn:microsoft.com/office/officeart/2005/8/layout/default"/>
    <dgm:cxn modelId="{B5EB90DB-7BF5-428E-A7AD-B5B9CD5C02E9}" type="presOf" srcId="{51298404-196F-4557-847E-BC87E36B4C09}" destId="{9BC04CED-65E7-4044-810A-963C31D64CED}" srcOrd="0" destOrd="0" presId="urn:microsoft.com/office/officeart/2005/8/layout/default"/>
    <dgm:cxn modelId="{ABEFF2F5-156A-4A69-9A15-79F4DA6EA851}" type="presOf" srcId="{05DCA97C-0BC7-4FF4-AD57-A952B9F4BB4C}" destId="{E172C892-441E-43DD-B013-D5E5457E8E41}" srcOrd="0" destOrd="0" presId="urn:microsoft.com/office/officeart/2005/8/layout/default"/>
    <dgm:cxn modelId="{1D59B8FD-4D27-440E-9CCB-1BBED4BB945D}" type="presOf" srcId="{BE03D096-4E1E-4B35-85C1-AF69D2AF1D63}" destId="{5CB339EB-FBE4-4F8F-91DC-8F40DC9394A9}" srcOrd="0" destOrd="0" presId="urn:microsoft.com/office/officeart/2005/8/layout/default"/>
    <dgm:cxn modelId="{3944810D-DBE6-434F-9641-1265A8685316}" type="presParOf" srcId="{4D9DAFD1-49C3-4579-8703-19BE48FC5D21}" destId="{109ED4AC-0557-4A90-A757-FF8917A3FA93}" srcOrd="0" destOrd="0" presId="urn:microsoft.com/office/officeart/2005/8/layout/default"/>
    <dgm:cxn modelId="{EA68D7A1-26C8-4876-BB2D-81D10054BC64}" type="presParOf" srcId="{4D9DAFD1-49C3-4579-8703-19BE48FC5D21}" destId="{2BC284A0-5F88-4A99-BDF3-098C4B7F1BE0}" srcOrd="1" destOrd="0" presId="urn:microsoft.com/office/officeart/2005/8/layout/default"/>
    <dgm:cxn modelId="{32372CD1-9F76-4820-B0A7-AC2CBD668815}" type="presParOf" srcId="{4D9DAFD1-49C3-4579-8703-19BE48FC5D21}" destId="{5CB339EB-FBE4-4F8F-91DC-8F40DC9394A9}" srcOrd="2" destOrd="0" presId="urn:microsoft.com/office/officeart/2005/8/layout/default"/>
    <dgm:cxn modelId="{CFF70343-9228-4454-B09B-23D99CE85A3E}" type="presParOf" srcId="{4D9DAFD1-49C3-4579-8703-19BE48FC5D21}" destId="{400F96C6-82CC-4290-B641-3A0424F36F10}" srcOrd="3" destOrd="0" presId="urn:microsoft.com/office/officeart/2005/8/layout/default"/>
    <dgm:cxn modelId="{50F03936-A85C-415D-B8CB-8EF09639BDEB}" type="presParOf" srcId="{4D9DAFD1-49C3-4579-8703-19BE48FC5D21}" destId="{889FD682-500E-419D-B936-A7E8687A4623}" srcOrd="4" destOrd="0" presId="urn:microsoft.com/office/officeart/2005/8/layout/default"/>
    <dgm:cxn modelId="{03AB46C3-55F1-417B-B52B-ACB4C32426EC}" type="presParOf" srcId="{4D9DAFD1-49C3-4579-8703-19BE48FC5D21}" destId="{6B1BEDD6-DF20-4694-A440-1074881740C4}" srcOrd="5" destOrd="0" presId="urn:microsoft.com/office/officeart/2005/8/layout/default"/>
    <dgm:cxn modelId="{3F521C6F-145A-49C5-AC43-AA7053A45749}" type="presParOf" srcId="{4D9DAFD1-49C3-4579-8703-19BE48FC5D21}" destId="{6B719845-1DF4-465E-88B5-C0CAFB287A25}" srcOrd="6" destOrd="0" presId="urn:microsoft.com/office/officeart/2005/8/layout/default"/>
    <dgm:cxn modelId="{B3C5163F-06CF-4E7A-832F-96F7E8992B68}" type="presParOf" srcId="{4D9DAFD1-49C3-4579-8703-19BE48FC5D21}" destId="{E4CED0F1-F84D-486F-B711-CD302A062E05}" srcOrd="7" destOrd="0" presId="urn:microsoft.com/office/officeart/2005/8/layout/default"/>
    <dgm:cxn modelId="{06861C2C-AC4F-4D59-85C4-7C2A87ADF5A8}" type="presParOf" srcId="{4D9DAFD1-49C3-4579-8703-19BE48FC5D21}" destId="{F5535D0E-B214-4093-8DA6-5391784B5C05}" srcOrd="8" destOrd="0" presId="urn:microsoft.com/office/officeart/2005/8/layout/default"/>
    <dgm:cxn modelId="{DD1E08D6-460D-4CB7-A663-D6F479D74946}" type="presParOf" srcId="{4D9DAFD1-49C3-4579-8703-19BE48FC5D21}" destId="{7C7D2B3C-9481-46CB-ADC9-21D34758EB17}" srcOrd="9" destOrd="0" presId="urn:microsoft.com/office/officeart/2005/8/layout/default"/>
    <dgm:cxn modelId="{D3E6C32E-8DEC-4481-9EE8-AB565E8ED337}" type="presParOf" srcId="{4D9DAFD1-49C3-4579-8703-19BE48FC5D21}" destId="{74084A30-AF67-4AD9-8073-5E29B1550417}" srcOrd="10" destOrd="0" presId="urn:microsoft.com/office/officeart/2005/8/layout/default"/>
    <dgm:cxn modelId="{2BC00FB9-C9CE-4329-B196-9593331D1AC5}" type="presParOf" srcId="{4D9DAFD1-49C3-4579-8703-19BE48FC5D21}" destId="{D24FB6A6-5ECA-4D4E-800B-4AE06095605F}" srcOrd="11" destOrd="0" presId="urn:microsoft.com/office/officeart/2005/8/layout/default"/>
    <dgm:cxn modelId="{A3F875E8-B03D-465E-9252-8105AB5E0CB6}" type="presParOf" srcId="{4D9DAFD1-49C3-4579-8703-19BE48FC5D21}" destId="{E172C892-441E-43DD-B013-D5E5457E8E41}" srcOrd="12" destOrd="0" presId="urn:microsoft.com/office/officeart/2005/8/layout/default"/>
    <dgm:cxn modelId="{6916BA01-FEC6-4739-807E-A20C8D037EA1}" type="presParOf" srcId="{4D9DAFD1-49C3-4579-8703-19BE48FC5D21}" destId="{4284F2EC-C581-4A59-989D-7451EDB451B2}" srcOrd="13" destOrd="0" presId="urn:microsoft.com/office/officeart/2005/8/layout/default"/>
    <dgm:cxn modelId="{0F7F5BB4-76BD-4A2D-8737-AB05624E9AB5}" type="presParOf" srcId="{4D9DAFD1-49C3-4579-8703-19BE48FC5D21}" destId="{B1CDB00F-DB92-49C3-A5AD-161FDBBF3C17}" srcOrd="14" destOrd="0" presId="urn:microsoft.com/office/officeart/2005/8/layout/default"/>
    <dgm:cxn modelId="{0AFF363E-5F38-46FB-BEAB-E90C8AFA4E75}" type="presParOf" srcId="{4D9DAFD1-49C3-4579-8703-19BE48FC5D21}" destId="{3B65ADD4-5F99-46F7-A959-AB1A60715114}" srcOrd="15" destOrd="0" presId="urn:microsoft.com/office/officeart/2005/8/layout/default"/>
    <dgm:cxn modelId="{7D9B0196-C95A-4E2E-A3E4-A56A523CE038}" type="presParOf" srcId="{4D9DAFD1-49C3-4579-8703-19BE48FC5D21}" destId="{66C311AE-17A1-4530-B2DE-C8ACDEBB4D67}" srcOrd="16" destOrd="0" presId="urn:microsoft.com/office/officeart/2005/8/layout/default"/>
    <dgm:cxn modelId="{3887C4E7-C290-4D49-A1A8-0C2DDF7B6F27}" type="presParOf" srcId="{4D9DAFD1-49C3-4579-8703-19BE48FC5D21}" destId="{53055CB9-4192-4695-BB57-3CFDAE773D16}" srcOrd="17" destOrd="0" presId="urn:microsoft.com/office/officeart/2005/8/layout/default"/>
    <dgm:cxn modelId="{E1868354-3132-4535-BE1F-FC979C7CB290}" type="presParOf" srcId="{4D9DAFD1-49C3-4579-8703-19BE48FC5D21}" destId="{9BC04CED-65E7-4044-810A-963C31D64CED}" srcOrd="18" destOrd="0" presId="urn:microsoft.com/office/officeart/2005/8/layout/default"/>
    <dgm:cxn modelId="{CCD3BF05-8418-4C11-86DC-7963F6782392}" type="presParOf" srcId="{4D9DAFD1-49C3-4579-8703-19BE48FC5D21}" destId="{EE644741-F144-4A39-819E-407DECBB2EAF}" srcOrd="19" destOrd="0" presId="urn:microsoft.com/office/officeart/2005/8/layout/default"/>
    <dgm:cxn modelId="{2976E98F-657B-46B7-AF3A-ECA9CA3CD897}" type="presParOf" srcId="{4D9DAFD1-49C3-4579-8703-19BE48FC5D21}" destId="{68E755E8-153C-4E51-BA2C-6CF3C850A7CE}" srcOrd="20" destOrd="0" presId="urn:microsoft.com/office/officeart/2005/8/layout/default"/>
    <dgm:cxn modelId="{F508AF0A-7D53-433F-816D-413218D9B9BD}" type="presParOf" srcId="{4D9DAFD1-49C3-4579-8703-19BE48FC5D21}" destId="{49FF8758-F04A-4668-BBAB-99369E69C84D}" srcOrd="21" destOrd="0" presId="urn:microsoft.com/office/officeart/2005/8/layout/default"/>
    <dgm:cxn modelId="{EEBE8DC3-7D2A-4628-BBAB-F9EFB4B917A6}" type="presParOf" srcId="{4D9DAFD1-49C3-4579-8703-19BE48FC5D21}" destId="{1E6538AD-484E-477F-97C3-8DE700EA9BF0}" srcOrd="22" destOrd="0" presId="urn:microsoft.com/office/officeart/2005/8/layout/default"/>
    <dgm:cxn modelId="{17EE15D4-A728-4149-A211-9DF496587BCA}" type="presParOf" srcId="{4D9DAFD1-49C3-4579-8703-19BE48FC5D21}" destId="{2AD87F8F-FA31-486B-BF1F-98955971B5DD}" srcOrd="23" destOrd="0" presId="urn:microsoft.com/office/officeart/2005/8/layout/default"/>
    <dgm:cxn modelId="{9E591AC7-BBBF-4E8A-AD45-CA4889DFEFF2}" type="presParOf" srcId="{4D9DAFD1-49C3-4579-8703-19BE48FC5D21}" destId="{7F804DAF-ADFC-40BE-80F9-D0391AB28751}" srcOrd="24" destOrd="0" presId="urn:microsoft.com/office/officeart/2005/8/layout/default"/>
    <dgm:cxn modelId="{B64F6169-8122-4D78-91C9-6E5F16065571}" type="presParOf" srcId="{4D9DAFD1-49C3-4579-8703-19BE48FC5D21}" destId="{599E3F8F-DDFF-43EE-906A-FD63239182C3}" srcOrd="25" destOrd="0" presId="urn:microsoft.com/office/officeart/2005/8/layout/default"/>
    <dgm:cxn modelId="{D4F3D5C2-39D9-41C6-ABC8-D143F44ADBD0}" type="presParOf" srcId="{4D9DAFD1-49C3-4579-8703-19BE48FC5D21}" destId="{150C57EF-ED60-4F0D-A5B1-8BF7C5EBA076}"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FFD5ED-6CD8-453E-B0C1-4E9A97691CA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13654BE0-4132-4D09-A523-676069D0E54A}">
      <dgm:prSet/>
      <dgm:spPr>
        <a:scene3d>
          <a:camera prst="orthographicFront">
            <a:rot lat="17399990" lon="20999993" rev="0"/>
          </a:camera>
          <a:lightRig rig="threePt" dir="t"/>
        </a:scene3d>
      </dgm:spPr>
      <dgm:t>
        <a:bodyPr/>
        <a:lstStyle/>
        <a:p>
          <a:endParaRPr lang="en-US" dirty="0"/>
        </a:p>
      </dgm:t>
    </dgm:pt>
    <dgm:pt modelId="{14F642F3-39C7-452B-884F-D5B5C07D3B39}" type="parTrans" cxnId="{AA3A87AE-F4DA-4B49-B665-6137889A86AD}">
      <dgm:prSet/>
      <dgm:spPr/>
      <dgm:t>
        <a:bodyPr/>
        <a:lstStyle/>
        <a:p>
          <a:endParaRPr lang="en-US"/>
        </a:p>
      </dgm:t>
    </dgm:pt>
    <dgm:pt modelId="{24447B26-0DAE-428D-A4D5-18E32F7B3048}" type="sibTrans" cxnId="{AA3A87AE-F4DA-4B49-B665-6137889A86AD}">
      <dgm:prSet/>
      <dgm:spPr/>
      <dgm:t>
        <a:bodyPr/>
        <a:lstStyle/>
        <a:p>
          <a:endParaRPr lang="en-US"/>
        </a:p>
      </dgm:t>
    </dgm:pt>
    <dgm:pt modelId="{21C7C5E7-26D0-481D-974B-AE4A4467F677}" type="pres">
      <dgm:prSet presAssocID="{3AFFD5ED-6CD8-453E-B0C1-4E9A97691CAF}" presName="linearFlow" presStyleCnt="0">
        <dgm:presLayoutVars>
          <dgm:dir/>
          <dgm:resizeHandles val="exact"/>
        </dgm:presLayoutVars>
      </dgm:prSet>
      <dgm:spPr/>
    </dgm:pt>
    <dgm:pt modelId="{CD3C4993-E419-4415-B42A-2E37F21B0A94}" type="pres">
      <dgm:prSet presAssocID="{13654BE0-4132-4D09-A523-676069D0E54A}" presName="composite" presStyleCnt="0"/>
      <dgm:spPr/>
    </dgm:pt>
    <dgm:pt modelId="{C451BC95-A6D6-4248-900B-5BB283CB6781}" type="pres">
      <dgm:prSet presAssocID="{13654BE0-4132-4D09-A523-676069D0E54A}" presName="imgShp" presStyleLbl="fgImgPlace1" presStyleIdx="0" presStyleCnt="1" custAng="20940000" custScaleX="121829" custScaleY="115956" custLinFactNeighborX="-19842" custLinFactNeighborY="-48569"/>
      <dgm:spPr>
        <a:prstGeom prst="roundRect">
          <a:avLst/>
        </a:prstGeom>
        <a:blipFill dpi="0" rotWithShape="1">
          <a:blip xmlns:r="http://schemas.openxmlformats.org/officeDocument/2006/relationships" r:embed="rId1">
            <a:extLst>
              <a:ext uri="{BEBA8EAE-BF5A-486C-A8C5-ECC9F3942E4B}">
                <a14:imgProps xmlns:a14="http://schemas.microsoft.com/office/drawing/2010/main">
                  <a14:imgLayer r:embed="rId2">
                    <a14:imgEffect>
                      <a14:artisticPhotocopy/>
                    </a14:imgEffect>
                    <a14:imgEffect>
                      <a14:sharpenSoften amount="32000"/>
                    </a14:imgEffect>
                    <a14:imgEffect>
                      <a14:saturation sat="108000"/>
                    </a14:imgEffect>
                    <a14:imgEffect>
                      <a14:brightnessContrast bright="39000" contrast="57000"/>
                    </a14:imgEffect>
                  </a14:imgLayer>
                </a14:imgProps>
              </a:ext>
              <a:ext uri="{28A0092B-C50C-407E-A947-70E740481C1C}">
                <a14:useLocalDpi xmlns:a14="http://schemas.microsoft.com/office/drawing/2010/main" val="0"/>
              </a:ext>
            </a:extLst>
          </a:blip>
          <a:srcRect/>
          <a:stretch>
            <a:fillRect l="1428" t="3383" r="1428" b="26691"/>
          </a:stretch>
        </a:blipFill>
        <a:ln cap="sq">
          <a:bevel/>
        </a:ln>
        <a:effectLst>
          <a:glow rad="698500">
            <a:schemeClr val="accent1">
              <a:alpha val="40000"/>
            </a:schemeClr>
          </a:glow>
          <a:softEdge rad="406400"/>
        </a:effectLst>
        <a:scene3d>
          <a:camera prst="orthographicFront"/>
          <a:lightRig rig="threePt" dir="t"/>
        </a:scene3d>
        <a:sp3d>
          <a:bevelT/>
        </a:sp3d>
      </dgm:spPr>
    </dgm:pt>
    <dgm:pt modelId="{B4EC7B67-8641-4A7E-944E-DA631EB4AE94}" type="pres">
      <dgm:prSet presAssocID="{13654BE0-4132-4D09-A523-676069D0E54A}" presName="txShp" presStyleLbl="node1" presStyleIdx="0" presStyleCnt="1" custAng="1362153" custScaleX="90903" custScaleY="24092" custLinFactNeighborX="9555" custLinFactNeighborY="56000">
        <dgm:presLayoutVars>
          <dgm:bulletEnabled val="1"/>
        </dgm:presLayoutVars>
      </dgm:prSet>
      <dgm:spPr/>
    </dgm:pt>
  </dgm:ptLst>
  <dgm:cxnLst>
    <dgm:cxn modelId="{AA3A87AE-F4DA-4B49-B665-6137889A86AD}" srcId="{3AFFD5ED-6CD8-453E-B0C1-4E9A97691CAF}" destId="{13654BE0-4132-4D09-A523-676069D0E54A}" srcOrd="0" destOrd="0" parTransId="{14F642F3-39C7-452B-884F-D5B5C07D3B39}" sibTransId="{24447B26-0DAE-428D-A4D5-18E32F7B3048}"/>
    <dgm:cxn modelId="{C00875D5-E7F3-4E00-8428-08769AE1E074}" type="presOf" srcId="{3AFFD5ED-6CD8-453E-B0C1-4E9A97691CAF}" destId="{21C7C5E7-26D0-481D-974B-AE4A4467F677}" srcOrd="0" destOrd="0" presId="urn:microsoft.com/office/officeart/2005/8/layout/vList3"/>
    <dgm:cxn modelId="{D93031FD-A2D9-44ED-B876-A8CA7AE4D9EF}" type="presOf" srcId="{13654BE0-4132-4D09-A523-676069D0E54A}" destId="{B4EC7B67-8641-4A7E-944E-DA631EB4AE94}" srcOrd="0" destOrd="0" presId="urn:microsoft.com/office/officeart/2005/8/layout/vList3"/>
    <dgm:cxn modelId="{1008A84C-6E2A-4F6F-B14B-766448A887C1}" type="presParOf" srcId="{21C7C5E7-26D0-481D-974B-AE4A4467F677}" destId="{CD3C4993-E419-4415-B42A-2E37F21B0A94}" srcOrd="0" destOrd="0" presId="urn:microsoft.com/office/officeart/2005/8/layout/vList3"/>
    <dgm:cxn modelId="{B516D47C-224B-44B0-B4FC-0C74AB91A9E8}" type="presParOf" srcId="{CD3C4993-E419-4415-B42A-2E37F21B0A94}" destId="{C451BC95-A6D6-4248-900B-5BB283CB6781}" srcOrd="0" destOrd="0" presId="urn:microsoft.com/office/officeart/2005/8/layout/vList3"/>
    <dgm:cxn modelId="{34298EB7-0C38-46DA-A157-81CC0CFF8B51}" type="presParOf" srcId="{CD3C4993-E419-4415-B42A-2E37F21B0A94}" destId="{B4EC7B67-8641-4A7E-944E-DA631EB4AE94}"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ED4AC-0557-4A90-A757-FF8917A3FA93}">
      <dsp:nvSpPr>
        <dsp:cNvPr id="0" name=""/>
        <dsp:cNvSpPr/>
      </dsp:nvSpPr>
      <dsp:spPr>
        <a:xfrm>
          <a:off x="875850" y="2760"/>
          <a:ext cx="3190097" cy="6689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rgbClr val="FF0000"/>
              </a:solidFill>
            </a:rPr>
            <a:t>## Assessment Structure</a:t>
          </a:r>
        </a:p>
      </dsp:txBody>
      <dsp:txXfrm>
        <a:off x="875850" y="2760"/>
        <a:ext cx="3190097" cy="668970"/>
      </dsp:txXfrm>
    </dsp:sp>
    <dsp:sp modelId="{5CB339EB-FBE4-4F8F-91DC-8F40DC9394A9}">
      <dsp:nvSpPr>
        <dsp:cNvPr id="0" name=""/>
        <dsp:cNvSpPr/>
      </dsp:nvSpPr>
      <dsp:spPr>
        <a:xfrm>
          <a:off x="4177443" y="2760"/>
          <a:ext cx="3190097" cy="6689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rgbClr val="FF0000"/>
              </a:solidFill>
            </a:rPr>
            <a:t>- 1 hour, 40 minutes</a:t>
          </a:r>
        </a:p>
      </dsp:txBody>
      <dsp:txXfrm>
        <a:off x="4177443" y="2760"/>
        <a:ext cx="3190097" cy="668970"/>
      </dsp:txXfrm>
    </dsp:sp>
    <dsp:sp modelId="{889FD682-500E-419D-B936-A7E8687A4623}">
      <dsp:nvSpPr>
        <dsp:cNvPr id="0" name=""/>
        <dsp:cNvSpPr/>
      </dsp:nvSpPr>
      <dsp:spPr>
        <a:xfrm>
          <a:off x="875850" y="783226"/>
          <a:ext cx="3190097" cy="6689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rgbClr val="FF0000"/>
              </a:solidFill>
            </a:rPr>
            <a:t>- Mixture of multiple choice (15-20), free response (1-3) and VSCode (1-3) problems, each with multiple specs.</a:t>
          </a:r>
        </a:p>
      </dsp:txBody>
      <dsp:txXfrm>
        <a:off x="875850" y="783226"/>
        <a:ext cx="3190097" cy="668970"/>
      </dsp:txXfrm>
    </dsp:sp>
    <dsp:sp modelId="{6B719845-1DF4-465E-88B5-C0CAFB287A25}">
      <dsp:nvSpPr>
        <dsp:cNvPr id="0" name=""/>
        <dsp:cNvSpPr/>
      </dsp:nvSpPr>
      <dsp:spPr>
        <a:xfrm>
          <a:off x="4177443" y="783226"/>
          <a:ext cx="3190097" cy="6689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rgbClr val="FF0000"/>
              </a:solidFill>
            </a:rPr>
            <a:t>- Free response just requires enough detail to answer the question, 1-3 sentences. As long as you are able to explain the concept and answer all aspects that it asks, you are good.</a:t>
          </a:r>
        </a:p>
      </dsp:txBody>
      <dsp:txXfrm>
        <a:off x="4177443" y="783226"/>
        <a:ext cx="3190097" cy="668970"/>
      </dsp:txXfrm>
    </dsp:sp>
    <dsp:sp modelId="{F5535D0E-B214-4093-8DA6-5391784B5C05}">
      <dsp:nvSpPr>
        <dsp:cNvPr id="0" name=""/>
        <dsp:cNvSpPr/>
      </dsp:nvSpPr>
      <dsp:spPr>
        <a:xfrm>
          <a:off x="875850" y="1563691"/>
          <a:ext cx="3190097" cy="6689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solidFill>
                <a:srgbClr val="FF0000"/>
              </a:solidFill>
            </a:rPr>
            <a:t>- Coding problems will have specs to run (`npm test`) and check your work against</a:t>
          </a:r>
        </a:p>
      </dsp:txBody>
      <dsp:txXfrm>
        <a:off x="875850" y="1563691"/>
        <a:ext cx="3190097" cy="668970"/>
      </dsp:txXfrm>
    </dsp:sp>
    <dsp:sp modelId="{74084A30-AF67-4AD9-8073-5E29B1550417}">
      <dsp:nvSpPr>
        <dsp:cNvPr id="0" name=""/>
        <dsp:cNvSpPr/>
      </dsp:nvSpPr>
      <dsp:spPr>
        <a:xfrm>
          <a:off x="4177443" y="1563691"/>
          <a:ext cx="3190097" cy="6689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rgbClr val="FF0000"/>
              </a:solidFill>
            </a:rPr>
            <a:t>- Standard assessment procedures</a:t>
          </a:r>
        </a:p>
      </dsp:txBody>
      <dsp:txXfrm>
        <a:off x="4177443" y="1563691"/>
        <a:ext cx="3190097" cy="668970"/>
      </dsp:txXfrm>
    </dsp:sp>
    <dsp:sp modelId="{E172C892-441E-43DD-B013-D5E5457E8E41}">
      <dsp:nvSpPr>
        <dsp:cNvPr id="0" name=""/>
        <dsp:cNvSpPr/>
      </dsp:nvSpPr>
      <dsp:spPr>
        <a:xfrm>
          <a:off x="875850" y="2344157"/>
          <a:ext cx="3190097" cy="6689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solidFill>
                <a:srgbClr val="FF0000"/>
              </a:solidFill>
            </a:rPr>
            <a:t>- You will be in an individual breakout room</a:t>
          </a:r>
        </a:p>
      </dsp:txBody>
      <dsp:txXfrm>
        <a:off x="875850" y="2344157"/>
        <a:ext cx="3190097" cy="668970"/>
      </dsp:txXfrm>
    </dsp:sp>
    <dsp:sp modelId="{B1CDB00F-DB92-49C3-A5AD-161FDBBF3C17}">
      <dsp:nvSpPr>
        <dsp:cNvPr id="0" name=""/>
        <dsp:cNvSpPr/>
      </dsp:nvSpPr>
      <dsp:spPr>
        <a:xfrm>
          <a:off x="4177443" y="2344157"/>
          <a:ext cx="3190097" cy="6689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solidFill>
                <a:srgbClr val="FF0000"/>
              </a:solidFill>
            </a:rPr>
            <a:t>- Use a single monitor and share your screen</a:t>
          </a:r>
        </a:p>
      </dsp:txBody>
      <dsp:txXfrm>
        <a:off x="4177443" y="2344157"/>
        <a:ext cx="3190097" cy="668970"/>
      </dsp:txXfrm>
    </dsp:sp>
    <dsp:sp modelId="{66C311AE-17A1-4530-B2DE-C8ACDEBB4D67}">
      <dsp:nvSpPr>
        <dsp:cNvPr id="0" name=""/>
        <dsp:cNvSpPr/>
      </dsp:nvSpPr>
      <dsp:spPr>
        <a:xfrm>
          <a:off x="875850" y="3124622"/>
          <a:ext cx="3190097" cy="6689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solidFill>
                <a:srgbClr val="FF0000"/>
              </a:solidFill>
            </a:rPr>
            <a:t>- Only have open those resources needed to complete the assessment:</a:t>
          </a:r>
        </a:p>
      </dsp:txBody>
      <dsp:txXfrm>
        <a:off x="875850" y="3124622"/>
        <a:ext cx="3190097" cy="668970"/>
      </dsp:txXfrm>
    </dsp:sp>
    <dsp:sp modelId="{9BC04CED-65E7-4044-810A-963C31D64CED}">
      <dsp:nvSpPr>
        <dsp:cNvPr id="0" name=""/>
        <dsp:cNvSpPr/>
      </dsp:nvSpPr>
      <dsp:spPr>
        <a:xfrm>
          <a:off x="4177443" y="3124622"/>
          <a:ext cx="3190097" cy="6689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rgbClr val="FF0000"/>
              </a:solidFill>
            </a:rPr>
            <a:t>- Zoom</a:t>
          </a:r>
        </a:p>
      </dsp:txBody>
      <dsp:txXfrm>
        <a:off x="4177443" y="3124622"/>
        <a:ext cx="3190097" cy="668970"/>
      </dsp:txXfrm>
    </dsp:sp>
    <dsp:sp modelId="{68E755E8-153C-4E51-BA2C-6CF3C850A7CE}">
      <dsp:nvSpPr>
        <dsp:cNvPr id="0" name=""/>
        <dsp:cNvSpPr/>
      </dsp:nvSpPr>
      <dsp:spPr>
        <a:xfrm>
          <a:off x="875850" y="3905088"/>
          <a:ext cx="3190097" cy="6689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solidFill>
                <a:srgbClr val="FF0000"/>
              </a:solidFill>
            </a:rPr>
            <a:t>- VSCode</a:t>
          </a:r>
        </a:p>
      </dsp:txBody>
      <dsp:txXfrm>
        <a:off x="875850" y="3905088"/>
        <a:ext cx="3190097" cy="668970"/>
      </dsp:txXfrm>
    </dsp:sp>
    <dsp:sp modelId="{1E6538AD-484E-477F-97C3-8DE700EA9BF0}">
      <dsp:nvSpPr>
        <dsp:cNvPr id="0" name=""/>
        <dsp:cNvSpPr/>
      </dsp:nvSpPr>
      <dsp:spPr>
        <a:xfrm>
          <a:off x="4177443" y="3905088"/>
          <a:ext cx="3190097" cy="6689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solidFill>
                <a:srgbClr val="FF0000"/>
              </a:solidFill>
            </a:rPr>
            <a:t>- Browser with AAO and Progress Tracker (to ask questions)</a:t>
          </a:r>
        </a:p>
      </dsp:txBody>
      <dsp:txXfrm>
        <a:off x="4177443" y="3905088"/>
        <a:ext cx="3190097" cy="668970"/>
      </dsp:txXfrm>
    </dsp:sp>
    <dsp:sp modelId="{7F804DAF-ADFC-40BE-80F9-D0391AB28751}">
      <dsp:nvSpPr>
        <dsp:cNvPr id="0" name=""/>
        <dsp:cNvSpPr/>
      </dsp:nvSpPr>
      <dsp:spPr>
        <a:xfrm>
          <a:off x="875850" y="4685554"/>
          <a:ext cx="3190097" cy="6689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solidFill>
                <a:srgbClr val="FF0000"/>
              </a:solidFill>
            </a:rPr>
            <a:t>- Approved Resources for this assessment:</a:t>
          </a:r>
        </a:p>
      </dsp:txBody>
      <dsp:txXfrm>
        <a:off x="875850" y="4685554"/>
        <a:ext cx="3190097" cy="668970"/>
      </dsp:txXfrm>
    </dsp:sp>
    <dsp:sp modelId="{150C57EF-ED60-4F0D-A5B1-8BF7C5EBA076}">
      <dsp:nvSpPr>
        <dsp:cNvPr id="0" name=""/>
        <dsp:cNvSpPr/>
      </dsp:nvSpPr>
      <dsp:spPr>
        <a:xfrm>
          <a:off x="4177443" y="4685554"/>
          <a:ext cx="3190097" cy="6689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rgbClr val="FF0000"/>
              </a:solidFill>
            </a:rPr>
            <a:t>- MDN: https:&gt;developer.mozilla.org/</a:t>
          </a:r>
          <a:r>
            <a:rPr lang="en-US" sz="1050" b="1" kern="1200" dirty="0" err="1">
              <a:solidFill>
                <a:srgbClr val="FF0000"/>
              </a:solidFill>
            </a:rPr>
            <a:t>en</a:t>
          </a:r>
          <a:r>
            <a:rPr lang="en-US" sz="1050" b="1" kern="1200" dirty="0">
              <a:solidFill>
                <a:srgbClr val="FF0000"/>
              </a:solidFill>
            </a:rPr>
            <a:t>-US/docs/Web/JavaScript</a:t>
          </a:r>
        </a:p>
      </dsp:txBody>
      <dsp:txXfrm>
        <a:off x="4177443" y="4685554"/>
        <a:ext cx="3190097" cy="668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C7B67-8641-4A7E-944E-DA631EB4AE94}">
      <dsp:nvSpPr>
        <dsp:cNvPr id="0" name=""/>
        <dsp:cNvSpPr/>
      </dsp:nvSpPr>
      <dsp:spPr>
        <a:xfrm rot="12162153">
          <a:off x="3444244" y="4910456"/>
          <a:ext cx="5501643" cy="734531"/>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rot lat="17399990" lon="20999993"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344462" tIns="125730" rIns="234696" bIns="12573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rot="10800000">
        <a:off x="3620763" y="4945892"/>
        <a:ext cx="5318010" cy="734531"/>
      </dsp:txXfrm>
    </dsp:sp>
    <dsp:sp modelId="{C451BC95-A6D6-4248-900B-5BB283CB6781}">
      <dsp:nvSpPr>
        <dsp:cNvPr id="0" name=""/>
        <dsp:cNvSpPr/>
      </dsp:nvSpPr>
      <dsp:spPr>
        <a:xfrm rot="20940000">
          <a:off x="303164" y="321893"/>
          <a:ext cx="3714394" cy="3535335"/>
        </a:xfrm>
        <a:prstGeom prst="roundRect">
          <a:avLst/>
        </a:prstGeom>
        <a:blipFill dpi="0" rotWithShape="1">
          <a:blip xmlns:r="http://schemas.openxmlformats.org/officeDocument/2006/relationships" r:embed="rId1">
            <a:extLst>
              <a:ext uri="{BEBA8EAE-BF5A-486C-A8C5-ECC9F3942E4B}">
                <a14:imgProps xmlns:a14="http://schemas.microsoft.com/office/drawing/2010/main">
                  <a14:imgLayer r:embed="rId2">
                    <a14:imgEffect>
                      <a14:artisticPhotocopy/>
                    </a14:imgEffect>
                    <a14:imgEffect>
                      <a14:sharpenSoften amount="32000"/>
                    </a14:imgEffect>
                    <a14:imgEffect>
                      <a14:saturation sat="108000"/>
                    </a14:imgEffect>
                    <a14:imgEffect>
                      <a14:brightnessContrast bright="39000" contrast="57000"/>
                    </a14:imgEffect>
                  </a14:imgLayer>
                </a14:imgProps>
              </a:ext>
              <a:ext uri="{28A0092B-C50C-407E-A947-70E740481C1C}">
                <a14:useLocalDpi xmlns:a14="http://schemas.microsoft.com/office/drawing/2010/main" val="0"/>
              </a:ext>
            </a:extLst>
          </a:blip>
          <a:srcRect/>
          <a:stretch>
            <a:fillRect l="1428" t="3383" r="1428" b="26691"/>
          </a:stretch>
        </a:blipFill>
        <a:ln w="19050" cap="sq" cmpd="sng" algn="ctr">
          <a:solidFill>
            <a:scrgbClr r="0" g="0" b="0"/>
          </a:solidFill>
          <a:prstDash val="solid"/>
          <a:bevel/>
        </a:ln>
        <a:effectLst>
          <a:glow rad="698500">
            <a:schemeClr val="accent1">
              <a:alpha val="40000"/>
            </a:schemeClr>
          </a:glow>
          <a:softEdge rad="406400"/>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t>11/27/2020</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t>11/27/2020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715A1-4ADC-44E0-9587-804FF39D6B22}" type="slidenum">
              <a:rPr lang="en-US" smtClean="0"/>
              <a:t>4</a:t>
            </a:fld>
            <a:endParaRPr lang="en-US"/>
          </a:p>
        </p:txBody>
      </p:sp>
    </p:spTree>
    <p:extLst>
      <p:ext uri="{BB962C8B-B14F-4D97-AF65-F5344CB8AC3E}">
        <p14:creationId xmlns:p14="http://schemas.microsoft.com/office/powerpoint/2010/main" val="100107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8</a:t>
            </a:fld>
            <a:endParaRPr lang="en-US"/>
          </a:p>
        </p:txBody>
      </p:sp>
    </p:spTree>
    <p:extLst>
      <p:ext uri="{BB962C8B-B14F-4D97-AF65-F5344CB8AC3E}">
        <p14:creationId xmlns:p14="http://schemas.microsoft.com/office/powerpoint/2010/main" val="248953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715A1-4ADC-44E0-9587-804FF39D6B22}" type="slidenum">
              <a:rPr lang="en-US" smtClean="0"/>
              <a:t>10</a:t>
            </a:fld>
            <a:endParaRPr lang="en-US"/>
          </a:p>
        </p:txBody>
      </p:sp>
    </p:spTree>
    <p:extLst>
      <p:ext uri="{BB962C8B-B14F-4D97-AF65-F5344CB8AC3E}">
        <p14:creationId xmlns:p14="http://schemas.microsoft.com/office/powerpoint/2010/main" val="41865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447405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11/27/2020</a:t>
            </a:fld>
            <a:endParaRPr lang="en-US"/>
          </a:p>
        </p:txBody>
      </p:sp>
      <p:sp>
        <p:nvSpPr>
          <p:cNvPr id="6" name="Footer Placeholder 5"/>
          <p:cNvSpPr>
            <a:spLocks noGrp="1"/>
          </p:cNvSpPr>
          <p:nvPr>
            <p:ph type="ftr" sz="quarter" idx="11"/>
          </p:nvPr>
        </p:nvSpPr>
        <p:spPr>
          <a:xfrm>
            <a:off x="917678" y="6181344"/>
            <a:ext cx="5337278" cy="365125"/>
          </a:xfrm>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509020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399714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056253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928669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998564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146489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33318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15132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18521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6934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FF0622-75E4-48B8-A617-5428CA5926CE}"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92503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FF0622-75E4-48B8-A617-5428CA5926CE}" type="datetimeFigureOut">
              <a:rPr lang="en-US" smtClean="0"/>
              <a:t>11/27/2020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29362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FF0622-75E4-48B8-A617-5428CA5926CE}" type="datetimeFigureOut">
              <a:rPr lang="en-US" smtClean="0"/>
              <a:t>11/27/2020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981790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F0622-75E4-48B8-A617-5428CA5926CE}" type="datetimeFigureOut">
              <a:rPr lang="en-US" smtClean="0"/>
              <a:t>11/27/2020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6601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96064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40FF0622-75E4-48B8-A617-5428CA5926CE}" type="datetimeFigureOut">
              <a:rPr lang="en-US" smtClean="0"/>
              <a:t>11/27/2020</a:t>
            </a:fld>
            <a:endParaRPr lang="en-US"/>
          </a:p>
        </p:txBody>
      </p:sp>
      <p:sp>
        <p:nvSpPr>
          <p:cNvPr id="6" name="Footer Placeholder 5"/>
          <p:cNvSpPr>
            <a:spLocks noGrp="1"/>
          </p:cNvSpPr>
          <p:nvPr>
            <p:ph type="ftr" sz="quarter" idx="11"/>
          </p:nvPr>
        </p:nvSpPr>
        <p:spPr>
          <a:xfrm>
            <a:off x="818348" y="6181344"/>
            <a:ext cx="3705300" cy="365125"/>
          </a:xfrm>
        </p:spPr>
        <p:txBody>
          <a:bodyPr/>
          <a:lstStyle/>
          <a:p>
            <a:endParaRPr lang="en-US"/>
          </a:p>
        </p:txBody>
      </p:sp>
      <p:sp>
        <p:nvSpPr>
          <p:cNvPr id="7" name="Slide Number Placeholder 6"/>
          <p:cNvSpPr>
            <a:spLocks noGrp="1"/>
          </p:cNvSpPr>
          <p:nvPr>
            <p:ph type="sldNum" sz="quarter" idx="12"/>
          </p:nvPr>
        </p:nvSpPr>
        <p:spPr>
          <a:xfrm>
            <a:off x="8024262" y="6181344"/>
            <a:ext cx="305186" cy="329250"/>
          </a:xfrm>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32244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40FF0622-75E4-48B8-A617-5428CA5926CE}" type="datetimeFigureOut">
              <a:rPr lang="en-US" smtClean="0"/>
              <a:t>11/27/2020</a:t>
            </a:fld>
            <a:endParaRPr lang="en-US"/>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A875541-8164-4CC7-9F2F-6F0C49BB858D}" type="slidenum">
              <a:rPr lang="en-US" smtClean="0"/>
              <a:t>‹#›</a:t>
            </a:fld>
            <a:endParaRPr lang="en-US"/>
          </a:p>
        </p:txBody>
      </p:sp>
    </p:spTree>
    <p:extLst>
      <p:ext uri="{BB962C8B-B14F-4D97-AF65-F5344CB8AC3E}">
        <p14:creationId xmlns:p14="http://schemas.microsoft.com/office/powerpoint/2010/main" val="2267695848"/>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3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3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3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4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A-a-week-8</a:t>
            </a:r>
            <a:br>
              <a:rPr lang="en-US" dirty="0"/>
            </a:br>
            <a:endParaRPr lang="en-US" dirty="0"/>
          </a:p>
        </p:txBody>
      </p:sp>
    </p:spTree>
    <p:extLst>
      <p:ext uri="{BB962C8B-B14F-4D97-AF65-F5344CB8AC3E}">
        <p14:creationId xmlns:p14="http://schemas.microsoft.com/office/powerpoint/2010/main" val="400544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AB16D3A-B619-476D-9F0C-B811DF70B65A}"/>
              </a:ext>
            </a:extLst>
          </p:cNvPr>
          <p:cNvSpPr txBox="1"/>
          <p:nvPr/>
        </p:nvSpPr>
        <p:spPr>
          <a:xfrm>
            <a:off x="400830" y="571807"/>
            <a:ext cx="6340533" cy="854080"/>
          </a:xfrm>
          <a:prstGeom prst="rect">
            <a:avLst/>
          </a:prstGeom>
          <a:noFill/>
        </p:spPr>
        <p:txBody>
          <a:bodyPr wrap="square" rtlCol="0">
            <a:spAutoFit/>
          </a:bodyPr>
          <a:lstStyle/>
          <a:p>
            <a:r>
              <a:rPr lang="en-US" sz="4950" dirty="0"/>
              <a:t>Vocab Binary Tree</a:t>
            </a:r>
          </a:p>
        </p:txBody>
      </p:sp>
      <p:graphicFrame>
        <p:nvGraphicFramePr>
          <p:cNvPr id="12" name="Table 12">
            <a:extLst>
              <a:ext uri="{FF2B5EF4-FFF2-40B4-BE49-F238E27FC236}">
                <a16:creationId xmlns:a16="http://schemas.microsoft.com/office/drawing/2014/main" id="{E0C3678B-D19C-4154-AACB-A4FC33248F15}"/>
              </a:ext>
            </a:extLst>
          </p:cNvPr>
          <p:cNvGraphicFramePr>
            <a:graphicFrameLocks noGrp="1"/>
          </p:cNvGraphicFramePr>
          <p:nvPr>
            <p:ph idx="1"/>
            <p:extLst>
              <p:ext uri="{D42A27DB-BD31-4B8C-83A1-F6EECF244321}">
                <p14:modId xmlns:p14="http://schemas.microsoft.com/office/powerpoint/2010/main" val="430030918"/>
              </p:ext>
            </p:extLst>
          </p:nvPr>
        </p:nvGraphicFramePr>
        <p:xfrm>
          <a:off x="117372" y="2445249"/>
          <a:ext cx="4053936" cy="3538754"/>
        </p:xfrm>
        <a:graphic>
          <a:graphicData uri="http://schemas.openxmlformats.org/drawingml/2006/table">
            <a:tbl>
              <a:tblPr firstRow="1" bandRow="1">
                <a:tableStyleId>{5C22544A-7EE6-4342-B048-85BDC9FD1C3A}</a:tableStyleId>
              </a:tblPr>
              <a:tblGrid>
                <a:gridCol w="830247">
                  <a:extLst>
                    <a:ext uri="{9D8B030D-6E8A-4147-A177-3AD203B41FA5}">
                      <a16:colId xmlns:a16="http://schemas.microsoft.com/office/drawing/2014/main" val="1410747720"/>
                    </a:ext>
                  </a:extLst>
                </a:gridCol>
                <a:gridCol w="3223689">
                  <a:extLst>
                    <a:ext uri="{9D8B030D-6E8A-4147-A177-3AD203B41FA5}">
                      <a16:colId xmlns:a16="http://schemas.microsoft.com/office/drawing/2014/main" val="808228504"/>
                    </a:ext>
                  </a:extLst>
                </a:gridCol>
              </a:tblGrid>
              <a:tr h="214938">
                <a:tc>
                  <a:txBody>
                    <a:bodyPr/>
                    <a:lstStyle/>
                    <a:p>
                      <a:pPr algn="l"/>
                      <a:r>
                        <a:rPr lang="en-US" sz="900" b="1" dirty="0">
                          <a:latin typeface=" Fira Code'"/>
                        </a:rPr>
                        <a:t>Term</a:t>
                      </a:r>
                    </a:p>
                  </a:txBody>
                  <a:tcPr marL="68580" marR="68580" marT="34290" marB="34290"/>
                </a:tc>
                <a:tc>
                  <a:txBody>
                    <a:bodyPr/>
                    <a:lstStyle/>
                    <a:p>
                      <a:pPr algn="l"/>
                      <a:r>
                        <a:rPr lang="en-US" sz="900" b="1" dirty="0">
                          <a:latin typeface=" Fira Code'"/>
                        </a:rPr>
                        <a:t>Definition</a:t>
                      </a:r>
                    </a:p>
                  </a:txBody>
                  <a:tcPr marL="68580" marR="68580" marT="34290" marB="34290"/>
                </a:tc>
                <a:extLst>
                  <a:ext uri="{0D108BD9-81ED-4DB2-BD59-A6C34878D82A}">
                    <a16:rowId xmlns:a16="http://schemas.microsoft.com/office/drawing/2014/main" val="2057248528"/>
                  </a:ext>
                </a:extLst>
              </a:tr>
              <a:tr h="367733">
                <a:tc>
                  <a:txBody>
                    <a:bodyPr/>
                    <a:lstStyle/>
                    <a:p>
                      <a:pPr algn="l"/>
                      <a:r>
                        <a:rPr lang="en-US" sz="900" b="1" dirty="0">
                          <a:latin typeface=" Fira Code'"/>
                        </a:rPr>
                        <a:t>Tree</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i="0" kern="1200" dirty="0">
                          <a:solidFill>
                            <a:schemeClr val="dk1"/>
                          </a:solidFill>
                          <a:effectLst/>
                          <a:latin typeface=" Fira Code'"/>
                          <a:ea typeface="+mn-ea"/>
                          <a:cs typeface="+mn-cs"/>
                        </a:rPr>
                        <a:t>graph with no cycles</a:t>
                      </a:r>
                    </a:p>
                    <a:p>
                      <a:pPr algn="l"/>
                      <a:endParaRPr lang="en-US" sz="900" b="1" dirty="0">
                        <a:latin typeface=" Fira Code'"/>
                      </a:endParaRPr>
                    </a:p>
                  </a:txBody>
                  <a:tcPr marL="68580" marR="68580" marT="34290" marB="34290"/>
                </a:tc>
                <a:extLst>
                  <a:ext uri="{0D108BD9-81ED-4DB2-BD59-A6C34878D82A}">
                    <a16:rowId xmlns:a16="http://schemas.microsoft.com/office/drawing/2014/main" val="3530205849"/>
                  </a:ext>
                </a:extLst>
              </a:tr>
              <a:tr h="5148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i="0" kern="1200" dirty="0">
                          <a:solidFill>
                            <a:schemeClr val="dk1"/>
                          </a:solidFill>
                          <a:effectLst/>
                          <a:latin typeface=" Fira Code'"/>
                          <a:ea typeface="+mn-ea"/>
                          <a:cs typeface="+mn-cs"/>
                        </a:rPr>
                        <a:t>Binary tree</a:t>
                      </a:r>
                    </a:p>
                    <a:p>
                      <a:pPr algn="l"/>
                      <a:endParaRPr lang="en-US" sz="900" b="1" dirty="0">
                        <a:latin typeface=" Fira Code'"/>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i="0" kern="1200" dirty="0">
                          <a:solidFill>
                            <a:schemeClr val="dk1"/>
                          </a:solidFill>
                          <a:effectLst/>
                          <a:latin typeface=" Fira Code'"/>
                          <a:ea typeface="+mn-ea"/>
                          <a:cs typeface="+mn-cs"/>
                        </a:rPr>
                        <a:t>a tree where each node has at most 2 child nodes.</a:t>
                      </a:r>
                    </a:p>
                    <a:p>
                      <a:pPr algn="l"/>
                      <a:endParaRPr lang="en-US" sz="900" b="1" dirty="0">
                        <a:latin typeface=" Fira Code'"/>
                      </a:endParaRPr>
                    </a:p>
                  </a:txBody>
                  <a:tcPr marL="68580" marR="68580" marT="34290" marB="34290"/>
                </a:tc>
                <a:extLst>
                  <a:ext uri="{0D108BD9-81ED-4DB2-BD59-A6C34878D82A}">
                    <a16:rowId xmlns:a16="http://schemas.microsoft.com/office/drawing/2014/main" val="1758130365"/>
                  </a:ext>
                </a:extLst>
              </a:tr>
              <a:tr h="10438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i="0" kern="1200" dirty="0">
                          <a:solidFill>
                            <a:schemeClr val="dk1"/>
                          </a:solidFill>
                          <a:effectLst/>
                          <a:latin typeface=" Fira Code'"/>
                          <a:ea typeface="+mn-ea"/>
                          <a:cs typeface="+mn-cs"/>
                        </a:rPr>
                        <a:t>root</a:t>
                      </a:r>
                    </a:p>
                    <a:p>
                      <a:pPr algn="l"/>
                      <a:endParaRPr lang="en-US" sz="900" b="1" dirty="0">
                        <a:latin typeface=" Fira Code'"/>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900" b="1" i="0" kern="1200" dirty="0">
                          <a:solidFill>
                            <a:schemeClr val="dk1"/>
                          </a:solidFill>
                          <a:effectLst/>
                          <a:latin typeface=" Fira Code'"/>
                          <a:ea typeface="+mn-ea"/>
                          <a:cs typeface="+mn-cs"/>
                        </a:rPr>
                        <a:t>the ultimate parent,</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900" b="1" i="0" kern="1200" dirty="0">
                          <a:solidFill>
                            <a:schemeClr val="dk1"/>
                          </a:solidFill>
                          <a:effectLst/>
                          <a:latin typeface=" Fira Code'"/>
                          <a:ea typeface="+mn-ea"/>
                          <a:cs typeface="+mn-cs"/>
                        </a:rPr>
                        <a:t>the single node of a tree that can access every other node through edges;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900" b="1" i="0" kern="1200" dirty="0">
                          <a:solidFill>
                            <a:schemeClr val="dk1"/>
                          </a:solidFill>
                          <a:effectLst/>
                          <a:latin typeface=" Fira Code'"/>
                          <a:ea typeface="+mn-ea"/>
                          <a:cs typeface="+mn-cs"/>
                        </a:rPr>
                        <a:t>by definition the root will not have a parent</a:t>
                      </a:r>
                    </a:p>
                    <a:p>
                      <a:pPr algn="l"/>
                      <a:endParaRPr lang="en-US" sz="900" b="1" dirty="0">
                        <a:latin typeface=" Fira Code'"/>
                      </a:endParaRPr>
                    </a:p>
                  </a:txBody>
                  <a:tcPr marL="68580" marR="68580" marT="34290" marB="34290"/>
                </a:tc>
                <a:extLst>
                  <a:ext uri="{0D108BD9-81ED-4DB2-BD59-A6C34878D82A}">
                    <a16:rowId xmlns:a16="http://schemas.microsoft.com/office/drawing/2014/main" val="3905127960"/>
                  </a:ext>
                </a:extLst>
              </a:tr>
              <a:tr h="5148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i="0" kern="1200" dirty="0">
                          <a:solidFill>
                            <a:schemeClr val="dk1"/>
                          </a:solidFill>
                          <a:effectLst/>
                          <a:latin typeface=" Fira Code'"/>
                          <a:ea typeface="+mn-ea"/>
                          <a:cs typeface="+mn-cs"/>
                        </a:rPr>
                        <a:t>Internal node</a:t>
                      </a:r>
                    </a:p>
                    <a:p>
                      <a:pPr algn="l"/>
                      <a:endParaRPr lang="en-US" sz="900" b="1" dirty="0">
                        <a:latin typeface=" Fira Code'"/>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i="0" kern="1200" dirty="0">
                          <a:solidFill>
                            <a:schemeClr val="dk1"/>
                          </a:solidFill>
                          <a:effectLst/>
                          <a:latin typeface=" Fira Code'"/>
                          <a:ea typeface="+mn-ea"/>
                          <a:cs typeface="+mn-cs"/>
                        </a:rPr>
                        <a:t>a node that has children</a:t>
                      </a:r>
                    </a:p>
                    <a:p>
                      <a:pPr algn="l"/>
                      <a:endParaRPr lang="en-US" sz="900" b="1" dirty="0">
                        <a:latin typeface=" Fira Code'"/>
                      </a:endParaRPr>
                    </a:p>
                  </a:txBody>
                  <a:tcPr marL="68580" marR="68580" marT="34290" marB="34290"/>
                </a:tc>
                <a:extLst>
                  <a:ext uri="{0D108BD9-81ED-4DB2-BD59-A6C34878D82A}">
                    <a16:rowId xmlns:a16="http://schemas.microsoft.com/office/drawing/2014/main" val="2115450469"/>
                  </a:ext>
                </a:extLst>
              </a:tr>
              <a:tr h="3677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i="0" kern="1200" dirty="0">
                          <a:solidFill>
                            <a:schemeClr val="dk1"/>
                          </a:solidFill>
                          <a:effectLst/>
                          <a:latin typeface=" Fira Code'"/>
                          <a:ea typeface="+mn-ea"/>
                          <a:cs typeface="+mn-cs"/>
                        </a:rPr>
                        <a:t>Leaf</a:t>
                      </a:r>
                    </a:p>
                    <a:p>
                      <a:pPr algn="l"/>
                      <a:endParaRPr lang="en-US" sz="900" b="1" dirty="0">
                        <a:latin typeface=" Fira Code'"/>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i="0" kern="1200" dirty="0">
                          <a:solidFill>
                            <a:schemeClr val="dk1"/>
                          </a:solidFill>
                          <a:effectLst/>
                          <a:latin typeface=" Fira Code'"/>
                          <a:ea typeface="+mn-ea"/>
                          <a:cs typeface="+mn-cs"/>
                        </a:rPr>
                        <a:t> a node that does not have any children</a:t>
                      </a:r>
                    </a:p>
                    <a:p>
                      <a:pPr algn="l"/>
                      <a:endParaRPr lang="en-US" sz="900" b="1" dirty="0">
                        <a:latin typeface=" Fira Code'"/>
                      </a:endParaRPr>
                    </a:p>
                  </a:txBody>
                  <a:tcPr marL="68580" marR="68580" marT="34290" marB="34290"/>
                </a:tc>
                <a:extLst>
                  <a:ext uri="{0D108BD9-81ED-4DB2-BD59-A6C34878D82A}">
                    <a16:rowId xmlns:a16="http://schemas.microsoft.com/office/drawing/2014/main" val="353561173"/>
                  </a:ext>
                </a:extLst>
              </a:tr>
              <a:tr h="5148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i="0" kern="1200" dirty="0">
                          <a:solidFill>
                            <a:schemeClr val="dk1"/>
                          </a:solidFill>
                          <a:effectLst/>
                          <a:latin typeface=" Fira Code'"/>
                          <a:ea typeface="+mn-ea"/>
                          <a:cs typeface="+mn-cs"/>
                        </a:rPr>
                        <a:t>path</a:t>
                      </a:r>
                    </a:p>
                    <a:p>
                      <a:pPr algn="l"/>
                      <a:endParaRPr lang="en-US" sz="900" b="1" dirty="0">
                        <a:latin typeface=" Fira Code'"/>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i="0" kern="1200" dirty="0">
                          <a:solidFill>
                            <a:schemeClr val="dk1"/>
                          </a:solidFill>
                          <a:effectLst/>
                          <a:latin typeface=" Fira Code'"/>
                          <a:ea typeface="+mn-ea"/>
                          <a:cs typeface="+mn-cs"/>
                        </a:rPr>
                        <a:t> a series of nodes that can be traveled through edges.</a:t>
                      </a:r>
                    </a:p>
                    <a:p>
                      <a:pPr algn="l"/>
                      <a:endParaRPr lang="en-US" sz="900" b="1" dirty="0">
                        <a:latin typeface=" Fira Code'"/>
                      </a:endParaRPr>
                    </a:p>
                  </a:txBody>
                  <a:tcPr marL="68580" marR="68580" marT="34290" marB="34290"/>
                </a:tc>
                <a:extLst>
                  <a:ext uri="{0D108BD9-81ED-4DB2-BD59-A6C34878D82A}">
                    <a16:rowId xmlns:a16="http://schemas.microsoft.com/office/drawing/2014/main" val="302792900"/>
                  </a:ext>
                </a:extLst>
              </a:tr>
            </a:tbl>
          </a:graphicData>
        </a:graphic>
      </p:graphicFrame>
      <p:pic>
        <p:nvPicPr>
          <p:cNvPr id="14" name="Picture 13">
            <a:extLst>
              <a:ext uri="{FF2B5EF4-FFF2-40B4-BE49-F238E27FC236}">
                <a16:creationId xmlns:a16="http://schemas.microsoft.com/office/drawing/2014/main" id="{4E30644F-9CBE-436A-AD3B-5EE5A7CACF3E}"/>
              </a:ext>
            </a:extLst>
          </p:cNvPr>
          <p:cNvPicPr>
            <a:picLocks noChangeAspect="1"/>
          </p:cNvPicPr>
          <p:nvPr/>
        </p:nvPicPr>
        <p:blipFill rotWithShape="1">
          <a:blip r:embed="rId3"/>
          <a:srcRect b="5439"/>
          <a:stretch/>
        </p:blipFill>
        <p:spPr>
          <a:xfrm>
            <a:off x="4192259" y="2344878"/>
            <a:ext cx="3052283" cy="3641852"/>
          </a:xfrm>
          <a:prstGeom prst="rect">
            <a:avLst/>
          </a:prstGeom>
        </p:spPr>
      </p:pic>
      <p:pic>
        <p:nvPicPr>
          <p:cNvPr id="16" name="Picture 15">
            <a:extLst>
              <a:ext uri="{FF2B5EF4-FFF2-40B4-BE49-F238E27FC236}">
                <a16:creationId xmlns:a16="http://schemas.microsoft.com/office/drawing/2014/main" id="{70C9B4B6-39B7-4FAF-A57A-32B73FBCAE63}"/>
              </a:ext>
            </a:extLst>
          </p:cNvPr>
          <p:cNvPicPr>
            <a:picLocks noChangeAspect="1"/>
          </p:cNvPicPr>
          <p:nvPr/>
        </p:nvPicPr>
        <p:blipFill rotWithShape="1">
          <a:blip r:embed="rId4"/>
          <a:srcRect l="10364" t="14621"/>
          <a:stretch/>
        </p:blipFill>
        <p:spPr>
          <a:xfrm>
            <a:off x="6160015" y="4182861"/>
            <a:ext cx="2302859" cy="1817708"/>
          </a:xfrm>
          <a:prstGeom prst="rect">
            <a:avLst/>
          </a:prstGeom>
        </p:spPr>
      </p:pic>
      <p:cxnSp>
        <p:nvCxnSpPr>
          <p:cNvPr id="18" name="Straight Arrow Connector 17">
            <a:extLst>
              <a:ext uri="{FF2B5EF4-FFF2-40B4-BE49-F238E27FC236}">
                <a16:creationId xmlns:a16="http://schemas.microsoft.com/office/drawing/2014/main" id="{3A4EF4D5-6391-4297-8262-AE14A7D5E01C}"/>
              </a:ext>
            </a:extLst>
          </p:cNvPr>
          <p:cNvCxnSpPr>
            <a:cxnSpLocks/>
          </p:cNvCxnSpPr>
          <p:nvPr/>
        </p:nvCxnSpPr>
        <p:spPr>
          <a:xfrm>
            <a:off x="375586" y="3681500"/>
            <a:ext cx="6785502" cy="7185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A9F0186-0612-4E22-97E2-D641C9A921E3}"/>
              </a:ext>
            </a:extLst>
          </p:cNvPr>
          <p:cNvCxnSpPr>
            <a:cxnSpLocks/>
          </p:cNvCxnSpPr>
          <p:nvPr/>
        </p:nvCxnSpPr>
        <p:spPr>
          <a:xfrm>
            <a:off x="2590053" y="4770112"/>
            <a:ext cx="3646360" cy="6412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842A194-EEA8-4895-8522-7BBF07C3531B}"/>
              </a:ext>
            </a:extLst>
          </p:cNvPr>
          <p:cNvCxnSpPr>
            <a:cxnSpLocks/>
          </p:cNvCxnSpPr>
          <p:nvPr/>
        </p:nvCxnSpPr>
        <p:spPr>
          <a:xfrm>
            <a:off x="2590053" y="4760074"/>
            <a:ext cx="3900110" cy="2119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D18D649-CD42-492D-8B05-8BA4CE4ACED3}"/>
              </a:ext>
            </a:extLst>
          </p:cNvPr>
          <p:cNvCxnSpPr>
            <a:cxnSpLocks/>
            <a:endCxn id="6" idx="1"/>
          </p:cNvCxnSpPr>
          <p:nvPr/>
        </p:nvCxnSpPr>
        <p:spPr>
          <a:xfrm>
            <a:off x="768556" y="5309007"/>
            <a:ext cx="6495275" cy="7658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DDF91CEB-2D1D-485E-9592-BA4D1CBC8551}"/>
              </a:ext>
            </a:extLst>
          </p:cNvPr>
          <p:cNvSpPr/>
          <p:nvPr/>
        </p:nvSpPr>
        <p:spPr>
          <a:xfrm rot="16200000">
            <a:off x="7082734" y="4866296"/>
            <a:ext cx="362193" cy="2054833"/>
          </a:xfrm>
          <a:prstGeom prst="leftBrace">
            <a:avLst>
              <a:gd name="adj1" fmla="val 8333"/>
              <a:gd name="adj2" fmla="val 50000"/>
            </a:avLst>
          </a:prstGeom>
          <a:no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F9B53A80-2A69-49B6-9C88-5CD15F80472F}"/>
              </a:ext>
            </a:extLst>
          </p:cNvPr>
          <p:cNvCxnSpPr>
            <a:cxnSpLocks/>
          </p:cNvCxnSpPr>
          <p:nvPr/>
        </p:nvCxnSpPr>
        <p:spPr>
          <a:xfrm flipH="1" flipV="1">
            <a:off x="7161089" y="5609690"/>
            <a:ext cx="102742" cy="2774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597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5" name="Rounded Rectangle 7">
            <a:extLst>
              <a:ext uri="{FF2B5EF4-FFF2-40B4-BE49-F238E27FC236}">
                <a16:creationId xmlns:a16="http://schemas.microsoft.com/office/drawing/2014/main" id="{9690E8CD-BFA8-49C9-95BD-EA4CA120C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20720"/>
            <a:ext cx="4037932" cy="5593813"/>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7">
            <a:extLst>
              <a:ext uri="{FF2B5EF4-FFF2-40B4-BE49-F238E27FC236}">
                <a16:creationId xmlns:a16="http://schemas.microsoft.com/office/drawing/2014/main" id="{E3925F30-DC1E-4FB8-B39E-30B926358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182" y="620720"/>
            <a:ext cx="4037932" cy="5593813"/>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D37FC9-0BB9-41F3-B5FE-F5B5C839EDFC}"/>
              </a:ext>
            </a:extLst>
          </p:cNvPr>
          <p:cNvPicPr>
            <a:picLocks noChangeAspect="1"/>
          </p:cNvPicPr>
          <p:nvPr/>
        </p:nvPicPr>
        <p:blipFill>
          <a:blip r:embed="rId3"/>
          <a:stretch>
            <a:fillRect/>
          </a:stretch>
        </p:blipFill>
        <p:spPr>
          <a:xfrm>
            <a:off x="482601" y="3194508"/>
            <a:ext cx="8196514" cy="3663492"/>
          </a:xfrm>
          <a:prstGeom prst="rect">
            <a:avLst/>
          </a:prstGeom>
          <a:effectLst>
            <a:softEdge rad="63500"/>
          </a:effectLst>
        </p:spPr>
      </p:pic>
      <p:pic>
        <p:nvPicPr>
          <p:cNvPr id="7" name="Picture 6">
            <a:extLst>
              <a:ext uri="{FF2B5EF4-FFF2-40B4-BE49-F238E27FC236}">
                <a16:creationId xmlns:a16="http://schemas.microsoft.com/office/drawing/2014/main" id="{0462AA72-10AC-4B69-8D5B-A20BE711E35E}"/>
              </a:ext>
            </a:extLst>
          </p:cNvPr>
          <p:cNvPicPr>
            <a:picLocks noChangeAspect="1"/>
          </p:cNvPicPr>
          <p:nvPr/>
        </p:nvPicPr>
        <p:blipFill>
          <a:blip r:embed="rId4"/>
          <a:stretch>
            <a:fillRect/>
          </a:stretch>
        </p:blipFill>
        <p:spPr>
          <a:xfrm>
            <a:off x="1556392" y="620720"/>
            <a:ext cx="6031216" cy="2573788"/>
          </a:xfrm>
          <a:prstGeom prst="rect">
            <a:avLst/>
          </a:prstGeom>
        </p:spPr>
      </p:pic>
    </p:spTree>
    <p:extLst>
      <p:ext uri="{BB962C8B-B14F-4D97-AF65-F5344CB8AC3E}">
        <p14:creationId xmlns:p14="http://schemas.microsoft.com/office/powerpoint/2010/main" val="4250935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2" name="Rounded Rectangle 7">
            <a:extLst>
              <a:ext uri="{FF2B5EF4-FFF2-40B4-BE49-F238E27FC236}">
                <a16:creationId xmlns:a16="http://schemas.microsoft.com/office/drawing/2014/main" id="{692BE56A-D934-48A9-AA25-BC091203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799063"/>
            <a:ext cx="2563996" cy="5260058"/>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2162E40-231F-48AA-A8D3-25B19E17A1C8}"/>
              </a:ext>
            </a:extLst>
          </p:cNvPr>
          <p:cNvPicPr>
            <a:picLocks noChangeAspect="1"/>
          </p:cNvPicPr>
          <p:nvPr/>
        </p:nvPicPr>
        <p:blipFill>
          <a:blip r:embed="rId3"/>
          <a:stretch>
            <a:fillRect/>
          </a:stretch>
        </p:blipFill>
        <p:spPr>
          <a:xfrm>
            <a:off x="544693" y="1758773"/>
            <a:ext cx="2439808" cy="3340453"/>
          </a:xfrm>
          <a:prstGeom prst="rect">
            <a:avLst/>
          </a:prstGeom>
        </p:spPr>
      </p:pic>
      <p:sp>
        <p:nvSpPr>
          <p:cNvPr id="14" name="Rounded Rectangle 7">
            <a:extLst>
              <a:ext uri="{FF2B5EF4-FFF2-40B4-BE49-F238E27FC236}">
                <a16:creationId xmlns:a16="http://schemas.microsoft.com/office/drawing/2014/main" id="{033BC724-9BE0-49C5-855C-1C246EA91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7245" y="799063"/>
            <a:ext cx="5494153" cy="5260058"/>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6A6C468-BFBD-44E0-8759-44006EE0EE61}"/>
              </a:ext>
            </a:extLst>
          </p:cNvPr>
          <p:cNvPicPr>
            <a:picLocks noChangeAspect="1"/>
          </p:cNvPicPr>
          <p:nvPr/>
        </p:nvPicPr>
        <p:blipFill>
          <a:blip r:embed="rId4"/>
          <a:stretch>
            <a:fillRect/>
          </a:stretch>
        </p:blipFill>
        <p:spPr>
          <a:xfrm>
            <a:off x="3408438" y="1806533"/>
            <a:ext cx="5011767" cy="3245118"/>
          </a:xfrm>
          <a:prstGeom prst="rect">
            <a:avLst/>
          </a:prstGeom>
        </p:spPr>
      </p:pic>
    </p:spTree>
    <p:extLst>
      <p:ext uri="{BB962C8B-B14F-4D97-AF65-F5344CB8AC3E}">
        <p14:creationId xmlns:p14="http://schemas.microsoft.com/office/powerpoint/2010/main" val="346070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64A4-23A3-49F8-A008-9A8DD4BDAB01}"/>
              </a:ext>
            </a:extLst>
          </p:cNvPr>
          <p:cNvSpPr>
            <a:spLocks noGrp="1"/>
          </p:cNvSpPr>
          <p:nvPr>
            <p:ph type="title"/>
          </p:nvPr>
        </p:nvSpPr>
        <p:spPr>
          <a:xfrm>
            <a:off x="4572001" y="857250"/>
            <a:ext cx="4571999" cy="1307654"/>
          </a:xfrm>
        </p:spPr>
        <p:txBody>
          <a:bodyPr anchor="t">
            <a:noAutofit/>
          </a:bodyPr>
          <a:lstStyle/>
          <a:p>
            <a:r>
              <a:rPr lang="en-US" sz="825" dirty="0"/>
              <a:t>Traverse a graph.</a:t>
            </a:r>
            <a:br>
              <a:rPr lang="en-US" sz="825" dirty="0"/>
            </a:br>
            <a:r>
              <a:rPr lang="en-US" sz="825" dirty="0"/>
              <a:t>We can use recursion or iteration to traverse each node.</a:t>
            </a:r>
            <a:br>
              <a:rPr lang="en-US" sz="825" dirty="0"/>
            </a:br>
            <a:br>
              <a:rPr lang="en-US" sz="825" dirty="0"/>
            </a:br>
            <a:r>
              <a:rPr lang="en-US" sz="825" dirty="0"/>
              <a:t>We generally want to keep track of each node that we've visited already so that we don't get trapped in cycles. Easiest way to do this is to keep a Set variable that we update as we traverse to each node.</a:t>
            </a:r>
            <a:br>
              <a:rPr lang="en-US" sz="825" dirty="0"/>
            </a:br>
            <a:br>
              <a:rPr lang="en-US" sz="825" dirty="0"/>
            </a:br>
            <a:r>
              <a:rPr lang="en-US" sz="825" dirty="0"/>
              <a:t>The projects from W08D03 and their solutions are a great resource here.</a:t>
            </a:r>
            <a:br>
              <a:rPr lang="en-US" sz="825" dirty="0"/>
            </a:br>
            <a:br>
              <a:rPr lang="en-US" sz="825" dirty="0"/>
            </a:br>
            <a:r>
              <a:rPr lang="en-US" sz="825" dirty="0"/>
              <a:t>Be comfortable with taking either an iterative or a recursive approach to traversing a graph, as well as being able to work with either an adjacency list (like in the </a:t>
            </a:r>
            <a:r>
              <a:rPr lang="en-US" sz="825" dirty="0" err="1"/>
              <a:t>friendsOf</a:t>
            </a:r>
            <a:r>
              <a:rPr lang="en-US" sz="825" dirty="0"/>
              <a:t> problem) or a node class (like in the </a:t>
            </a:r>
            <a:r>
              <a:rPr lang="en-US" sz="825" dirty="0" err="1"/>
              <a:t>breadthFirstSearch</a:t>
            </a:r>
            <a:r>
              <a:rPr lang="en-US" sz="825" dirty="0"/>
              <a:t> or</a:t>
            </a:r>
          </a:p>
        </p:txBody>
      </p:sp>
      <p:sp>
        <p:nvSpPr>
          <p:cNvPr id="3" name="Content Placeholder 2">
            <a:extLst>
              <a:ext uri="{FF2B5EF4-FFF2-40B4-BE49-F238E27FC236}">
                <a16:creationId xmlns:a16="http://schemas.microsoft.com/office/drawing/2014/main" id="{91FA9C70-4BE3-4115-8092-362C1A0B24D4}"/>
              </a:ext>
            </a:extLst>
          </p:cNvPr>
          <p:cNvSpPr>
            <a:spLocks noGrp="1"/>
          </p:cNvSpPr>
          <p:nvPr>
            <p:ph idx="1"/>
          </p:nvPr>
        </p:nvSpPr>
        <p:spPr>
          <a:xfrm>
            <a:off x="4493419" y="2857500"/>
            <a:ext cx="4650581" cy="3143251"/>
          </a:xfrm>
        </p:spPr>
        <p:txBody>
          <a:bodyPr anchor="t">
            <a:normAutofit fontScale="55000" lnSpcReduction="20000"/>
          </a:bodyPr>
          <a:lstStyle/>
          <a:p>
            <a:r>
              <a:rPr lang="en-US" dirty="0" err="1"/>
              <a:t>maxValue</a:t>
            </a:r>
            <a:r>
              <a:rPr lang="en-US" dirty="0"/>
              <a:t> problems).</a:t>
            </a:r>
            <a:br>
              <a:rPr lang="en-US" dirty="0"/>
            </a:br>
            <a:r>
              <a:rPr lang="en-US" dirty="0"/>
              <a:t>Practice taking the implementation that you did in the project and converting it to a different implementation. You probably used recursion for </a:t>
            </a:r>
            <a:r>
              <a:rPr lang="en-US" dirty="0" err="1"/>
              <a:t>friendsOf</a:t>
            </a:r>
            <a:r>
              <a:rPr lang="en-US" dirty="0"/>
              <a:t>, so try using iteration with a stack array, etc.</a:t>
            </a:r>
            <a:br>
              <a:rPr lang="en-US" dirty="0"/>
            </a:br>
            <a:r>
              <a:rPr lang="en-US" dirty="0"/>
              <a:t>THE INTENTION OF ALL OF THESE CODE BLOCKS IS NOT TO MEMORIZE THEM! You should be comfortable with reasoning out why we are implementing them differently.</a:t>
            </a:r>
            <a:br>
              <a:rPr lang="en-US" dirty="0"/>
            </a:br>
            <a:br>
              <a:rPr lang="en-US" dirty="0"/>
            </a:br>
            <a:r>
              <a:rPr lang="en-US" dirty="0"/>
              <a:t>The main difference between a node implementation and an adjacency list is that we are accessing the node's neighbors attribute just like we are accessing the values on the list (</a:t>
            </a:r>
            <a:r>
              <a:rPr lang="en-US" dirty="0" err="1"/>
              <a:t>ie</a:t>
            </a:r>
            <a:r>
              <a:rPr lang="en-US" dirty="0"/>
              <a:t>, with an adjacency list saved to a graph variable, graph[node] gives all of node's neighbors).</a:t>
            </a:r>
            <a:br>
              <a:rPr lang="en-US" dirty="0"/>
            </a:br>
            <a:r>
              <a:rPr lang="en-US" dirty="0"/>
              <a:t>The main difference between a depth-first and breadth-first is utilizing a stack vs a queue.</a:t>
            </a:r>
            <a:br>
              <a:rPr lang="en-US" dirty="0"/>
            </a:br>
            <a:r>
              <a:rPr lang="en-US" dirty="0"/>
              <a:t>Nodes and other objects will have their value accessed using . notation or [] notation. the same is not true if the data set you are working with contains strings or numbers. their 'value' is just the string/number itself (not accessed via .</a:t>
            </a:r>
            <a:r>
              <a:rPr lang="en-US" dirty="0" err="1"/>
              <a:t>val</a:t>
            </a:r>
            <a:r>
              <a:rPr lang="en-US" dirty="0"/>
              <a:t>).</a:t>
            </a:r>
            <a:br>
              <a:rPr lang="en-US" dirty="0"/>
            </a:br>
            <a:r>
              <a:rPr lang="en-US" dirty="0"/>
              <a:t>Some possible example implementations (note: the solution to the adjacency list problem from the LOs-empty is in here with some minor tweaking)</a:t>
            </a:r>
            <a:br>
              <a:rPr lang="en-US" dirty="0"/>
            </a:br>
            <a:br>
              <a:rPr lang="en-US" dirty="0"/>
            </a:br>
            <a:r>
              <a:rPr lang="en-US" dirty="0"/>
              <a:t>Using a NODE implementation with RECURSION:</a:t>
            </a:r>
          </a:p>
        </p:txBody>
      </p:sp>
      <p:pic>
        <p:nvPicPr>
          <p:cNvPr id="5" name="Picture 4">
            <a:extLst>
              <a:ext uri="{FF2B5EF4-FFF2-40B4-BE49-F238E27FC236}">
                <a16:creationId xmlns:a16="http://schemas.microsoft.com/office/drawing/2014/main" id="{02A40D62-0304-4043-8723-231936B66BCF}"/>
              </a:ext>
            </a:extLst>
          </p:cNvPr>
          <p:cNvPicPr>
            <a:picLocks noChangeAspect="1"/>
          </p:cNvPicPr>
          <p:nvPr/>
        </p:nvPicPr>
        <p:blipFill>
          <a:blip r:embed="rId2">
            <a:alphaModFix amt="69000"/>
          </a:blip>
          <a:stretch>
            <a:fillRect/>
          </a:stretch>
        </p:blipFill>
        <p:spPr>
          <a:xfrm>
            <a:off x="0" y="2164904"/>
            <a:ext cx="4493419" cy="3835845"/>
          </a:xfrm>
          <a:prstGeom prst="rect">
            <a:avLst/>
          </a:prstGeom>
          <a:effectLst>
            <a:softEdge rad="25400"/>
          </a:effectLst>
        </p:spPr>
      </p:pic>
      <p:pic>
        <p:nvPicPr>
          <p:cNvPr id="7" name="Picture 6">
            <a:extLst>
              <a:ext uri="{FF2B5EF4-FFF2-40B4-BE49-F238E27FC236}">
                <a16:creationId xmlns:a16="http://schemas.microsoft.com/office/drawing/2014/main" id="{614BF66D-E278-43BD-AEA3-348D436E1A13}"/>
              </a:ext>
            </a:extLst>
          </p:cNvPr>
          <p:cNvPicPr>
            <a:picLocks noChangeAspect="1"/>
          </p:cNvPicPr>
          <p:nvPr/>
        </p:nvPicPr>
        <p:blipFill>
          <a:blip r:embed="rId3">
            <a:alphaModFix amt="68000"/>
          </a:blip>
          <a:stretch>
            <a:fillRect/>
          </a:stretch>
        </p:blipFill>
        <p:spPr>
          <a:xfrm>
            <a:off x="0" y="857251"/>
            <a:ext cx="3351275" cy="1307654"/>
          </a:xfrm>
          <a:prstGeom prst="rect">
            <a:avLst/>
          </a:prstGeom>
        </p:spPr>
      </p:pic>
    </p:spTree>
    <p:extLst>
      <p:ext uri="{BB962C8B-B14F-4D97-AF65-F5344CB8AC3E}">
        <p14:creationId xmlns:p14="http://schemas.microsoft.com/office/powerpoint/2010/main" val="2989306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7C9E14-FF22-4446-86AB-85CD682E0770}"/>
              </a:ext>
            </a:extLst>
          </p:cNvPr>
          <p:cNvPicPr>
            <a:picLocks noChangeAspect="1"/>
          </p:cNvPicPr>
          <p:nvPr/>
        </p:nvPicPr>
        <p:blipFill>
          <a:blip r:embed="rId2"/>
          <a:stretch>
            <a:fillRect/>
          </a:stretch>
        </p:blipFill>
        <p:spPr>
          <a:xfrm>
            <a:off x="-7387" y="1335640"/>
            <a:ext cx="4764321" cy="2856374"/>
          </a:xfrm>
          <a:prstGeom prst="rect">
            <a:avLst/>
          </a:prstGeom>
        </p:spPr>
      </p:pic>
      <p:pic>
        <p:nvPicPr>
          <p:cNvPr id="7" name="Picture 6">
            <a:extLst>
              <a:ext uri="{FF2B5EF4-FFF2-40B4-BE49-F238E27FC236}">
                <a16:creationId xmlns:a16="http://schemas.microsoft.com/office/drawing/2014/main" id="{F93FF3CD-6218-4378-8591-7E70E4D7627A}"/>
              </a:ext>
            </a:extLst>
          </p:cNvPr>
          <p:cNvPicPr>
            <a:picLocks noChangeAspect="1"/>
          </p:cNvPicPr>
          <p:nvPr/>
        </p:nvPicPr>
        <p:blipFill>
          <a:blip r:embed="rId3"/>
          <a:stretch>
            <a:fillRect/>
          </a:stretch>
        </p:blipFill>
        <p:spPr>
          <a:xfrm>
            <a:off x="-14288" y="4192013"/>
            <a:ext cx="4021448" cy="2665988"/>
          </a:xfrm>
          <a:prstGeom prst="rect">
            <a:avLst/>
          </a:prstGeom>
        </p:spPr>
      </p:pic>
      <p:pic>
        <p:nvPicPr>
          <p:cNvPr id="9" name="Picture 8">
            <a:extLst>
              <a:ext uri="{FF2B5EF4-FFF2-40B4-BE49-F238E27FC236}">
                <a16:creationId xmlns:a16="http://schemas.microsoft.com/office/drawing/2014/main" id="{E05B7FB6-0244-44AE-9AD4-C6C116628CC1}"/>
              </a:ext>
            </a:extLst>
          </p:cNvPr>
          <p:cNvPicPr>
            <a:picLocks noChangeAspect="1"/>
          </p:cNvPicPr>
          <p:nvPr/>
        </p:nvPicPr>
        <p:blipFill>
          <a:blip r:embed="rId4"/>
          <a:stretch>
            <a:fillRect/>
          </a:stretch>
        </p:blipFill>
        <p:spPr>
          <a:xfrm>
            <a:off x="3462391" y="3429001"/>
            <a:ext cx="5681610" cy="3429000"/>
          </a:xfrm>
          <a:prstGeom prst="rect">
            <a:avLst/>
          </a:prstGeom>
        </p:spPr>
      </p:pic>
      <p:pic>
        <p:nvPicPr>
          <p:cNvPr id="11" name="Picture 10">
            <a:extLst>
              <a:ext uri="{FF2B5EF4-FFF2-40B4-BE49-F238E27FC236}">
                <a16:creationId xmlns:a16="http://schemas.microsoft.com/office/drawing/2014/main" id="{FF13D492-842B-4D89-A7EE-06D65999A4D8}"/>
              </a:ext>
            </a:extLst>
          </p:cNvPr>
          <p:cNvPicPr>
            <a:picLocks noChangeAspect="1"/>
          </p:cNvPicPr>
          <p:nvPr/>
        </p:nvPicPr>
        <p:blipFill>
          <a:blip r:embed="rId5"/>
          <a:stretch>
            <a:fillRect/>
          </a:stretch>
        </p:blipFill>
        <p:spPr>
          <a:xfrm>
            <a:off x="3925451" y="613436"/>
            <a:ext cx="5218549" cy="2856374"/>
          </a:xfrm>
          <a:prstGeom prst="rect">
            <a:avLst/>
          </a:prstGeom>
        </p:spPr>
      </p:pic>
    </p:spTree>
    <p:extLst>
      <p:ext uri="{BB962C8B-B14F-4D97-AF65-F5344CB8AC3E}">
        <p14:creationId xmlns:p14="http://schemas.microsoft.com/office/powerpoint/2010/main" val="1011439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7E7E-0C43-4139-9602-D25C864F2E96}"/>
              </a:ext>
            </a:extLst>
          </p:cNvPr>
          <p:cNvSpPr>
            <a:spLocks noGrp="1"/>
          </p:cNvSpPr>
          <p:nvPr>
            <p:ph type="title"/>
          </p:nvPr>
        </p:nvSpPr>
        <p:spPr>
          <a:xfrm>
            <a:off x="142614" y="492528"/>
            <a:ext cx="4364182" cy="729442"/>
          </a:xfrm>
        </p:spPr>
        <p:txBody>
          <a:bodyPr/>
          <a:lstStyle/>
          <a:p>
            <a:r>
              <a:rPr lang="en-US" b="1" dirty="0"/>
              <a:t>Depth First Search</a:t>
            </a:r>
          </a:p>
        </p:txBody>
      </p:sp>
      <p:sp>
        <p:nvSpPr>
          <p:cNvPr id="4" name="TextBox 3">
            <a:extLst>
              <a:ext uri="{FF2B5EF4-FFF2-40B4-BE49-F238E27FC236}">
                <a16:creationId xmlns:a16="http://schemas.microsoft.com/office/drawing/2014/main" id="{2A9FA695-5D26-4E27-8B9F-6710A9096FB7}"/>
              </a:ext>
            </a:extLst>
          </p:cNvPr>
          <p:cNvSpPr txBox="1"/>
          <p:nvPr/>
        </p:nvSpPr>
        <p:spPr>
          <a:xfrm>
            <a:off x="-68187" y="2610344"/>
            <a:ext cx="3773460" cy="3901068"/>
          </a:xfrm>
          <a:prstGeom prst="rect">
            <a:avLst/>
          </a:prstGeom>
          <a:noFill/>
        </p:spPr>
        <p:txBody>
          <a:bodyPr wrap="square" rtlCol="0">
            <a:spAutoFit/>
          </a:bodyPr>
          <a:lstStyle/>
          <a:p>
            <a:pPr marL="214313" indent="-214313">
              <a:buFont typeface="Arial" panose="020B0604020202020204" pitchFamily="34" charset="0"/>
              <a:buChar char="•"/>
            </a:pPr>
            <a:r>
              <a:rPr lang="en-US" sz="1200" b="1" dirty="0">
                <a:solidFill>
                  <a:srgbClr val="00B050"/>
                </a:solidFill>
              </a:rPr>
              <a:t>InOrder:</a:t>
            </a:r>
          </a:p>
          <a:p>
            <a:pPr lvl="2"/>
            <a:r>
              <a:rPr lang="en-US" sz="1200" b="1" dirty="0">
                <a:solidFill>
                  <a:srgbClr val="00B050"/>
                </a:solidFill>
              </a:rPr>
              <a:t>‣1: Recursively visit the left sub tree</a:t>
            </a:r>
          </a:p>
          <a:p>
            <a:pPr lvl="2"/>
            <a:r>
              <a:rPr lang="en-US" sz="1200" b="1" dirty="0">
                <a:solidFill>
                  <a:srgbClr val="00B050"/>
                </a:solidFill>
              </a:rPr>
              <a:t>‣2: Access the data of the current node</a:t>
            </a:r>
          </a:p>
          <a:p>
            <a:pPr lvl="2"/>
            <a:r>
              <a:rPr lang="en-US" sz="1200" b="1" dirty="0">
                <a:solidFill>
                  <a:srgbClr val="00B050"/>
                </a:solidFill>
              </a:rPr>
              <a:t>‣3: Recursively visit the right sub tree</a:t>
            </a:r>
          </a:p>
          <a:p>
            <a:pPr marL="214313" indent="-214313">
              <a:buFont typeface="Arial" panose="020B0604020202020204" pitchFamily="34" charset="0"/>
              <a:buChar char="•"/>
            </a:pPr>
            <a:r>
              <a:rPr lang="en-US" sz="1200" b="1" dirty="0">
                <a:solidFill>
                  <a:srgbClr val="00B0F0"/>
                </a:solidFill>
              </a:rPr>
              <a:t>PreOrder:</a:t>
            </a:r>
          </a:p>
          <a:p>
            <a:pPr lvl="1"/>
            <a:r>
              <a:rPr lang="en-US" sz="1200" b="1" dirty="0">
                <a:solidFill>
                  <a:srgbClr val="00B0F0"/>
                </a:solidFill>
              </a:rPr>
              <a:t>	‣1: Access the data of the current node</a:t>
            </a:r>
          </a:p>
          <a:p>
            <a:pPr lvl="1"/>
            <a:r>
              <a:rPr lang="en-US" sz="1200" b="1" dirty="0">
                <a:solidFill>
                  <a:srgbClr val="00B0F0"/>
                </a:solidFill>
              </a:rPr>
              <a:t>	‣2: Recursively visit the left sub tree</a:t>
            </a:r>
          </a:p>
          <a:p>
            <a:pPr lvl="1"/>
            <a:r>
              <a:rPr lang="en-US" sz="1200" b="1" dirty="0">
                <a:solidFill>
                  <a:srgbClr val="00B0F0"/>
                </a:solidFill>
              </a:rPr>
              <a:t>	‣3: Recursively visit the right sub tree</a:t>
            </a:r>
          </a:p>
          <a:p>
            <a:pPr marL="214313" indent="-214313">
              <a:buFont typeface="Arial" panose="020B0604020202020204" pitchFamily="34" charset="0"/>
              <a:buChar char="•"/>
            </a:pPr>
            <a:r>
              <a:rPr lang="en-US" sz="1200" b="1" dirty="0">
                <a:solidFill>
                  <a:srgbClr val="FF0000"/>
                </a:solidFill>
              </a:rPr>
              <a:t>PostOrder:</a:t>
            </a:r>
          </a:p>
          <a:p>
            <a:pPr lvl="2"/>
            <a:r>
              <a:rPr lang="en-US" sz="1200" b="1" dirty="0">
                <a:solidFill>
                  <a:srgbClr val="FF0000"/>
                </a:solidFill>
              </a:rPr>
              <a:t>‣1: Recursively visit the left sub tree</a:t>
            </a:r>
          </a:p>
          <a:p>
            <a:pPr lvl="2"/>
            <a:r>
              <a:rPr lang="en-US" sz="1200" b="1" dirty="0">
                <a:solidFill>
                  <a:srgbClr val="FF0000"/>
                </a:solidFill>
              </a:rPr>
              <a:t>‣2: Recursively visit the right sub tree</a:t>
            </a:r>
          </a:p>
          <a:p>
            <a:pPr lvl="2"/>
            <a:r>
              <a:rPr lang="en-US" sz="1200" b="1" dirty="0">
                <a:solidFill>
                  <a:srgbClr val="FF0000"/>
                </a:solidFill>
              </a:rPr>
              <a:t>‣3: Access the data of the current node</a:t>
            </a:r>
          </a:p>
          <a:p>
            <a:pPr lvl="2"/>
            <a:endParaRPr lang="en-US" sz="1050" dirty="0"/>
          </a:p>
          <a:p>
            <a:pPr lvl="1"/>
            <a:r>
              <a:rPr lang="en-US" sz="1050" dirty="0"/>
              <a:t>			</a:t>
            </a:r>
          </a:p>
          <a:p>
            <a:pPr marL="214313" indent="-214313">
              <a:buFont typeface="Arial" panose="020B0604020202020204" pitchFamily="34" charset="0"/>
              <a:buChar char="•"/>
            </a:pPr>
            <a:endParaRPr lang="en-US" sz="1050" dirty="0"/>
          </a:p>
        </p:txBody>
      </p:sp>
      <p:sp>
        <p:nvSpPr>
          <p:cNvPr id="5" name="TextBox 4">
            <a:extLst>
              <a:ext uri="{FF2B5EF4-FFF2-40B4-BE49-F238E27FC236}">
                <a16:creationId xmlns:a16="http://schemas.microsoft.com/office/drawing/2014/main" id="{11D05B6B-A20A-4CC6-B629-EDDF95B2CF5F}"/>
              </a:ext>
            </a:extLst>
          </p:cNvPr>
          <p:cNvSpPr txBox="1"/>
          <p:nvPr/>
        </p:nvSpPr>
        <p:spPr>
          <a:xfrm>
            <a:off x="-68187" y="1386932"/>
            <a:ext cx="4058689" cy="1223412"/>
          </a:xfrm>
          <a:prstGeom prst="rect">
            <a:avLst/>
          </a:prstGeom>
          <a:noFill/>
        </p:spPr>
        <p:txBody>
          <a:bodyPr wrap="square" rtlCol="0">
            <a:spAutoFit/>
          </a:bodyPr>
          <a:lstStyle/>
          <a:p>
            <a:pPr algn="l"/>
            <a:r>
              <a:rPr lang="en-US" sz="1050" b="1" dirty="0">
                <a:latin typeface="Helvetica Neue"/>
              </a:rPr>
              <a:t>When doing a "Depth-first search" (DFS):</a:t>
            </a:r>
          </a:p>
          <a:p>
            <a:pPr marL="214313" indent="-214313">
              <a:buFont typeface="Wingdings" panose="05000000000000000000" pitchFamily="2" charset="2"/>
              <a:buChar char="Ø"/>
            </a:pPr>
            <a:r>
              <a:rPr lang="en-US" sz="1050" b="1" dirty="0">
                <a:latin typeface="Helvetica Neue"/>
              </a:rPr>
              <a:t>the search tree is deepened as much as possible on each child before going to the next sibling.</a:t>
            </a:r>
          </a:p>
          <a:p>
            <a:pPr algn="l"/>
            <a:r>
              <a:rPr lang="en-US" sz="1050" b="1" dirty="0">
                <a:latin typeface="Helvetica Neue"/>
              </a:rPr>
              <a:t>-----------------------------------------------------------------------------------------</a:t>
            </a:r>
          </a:p>
          <a:p>
            <a:pPr marL="214313" indent="-214313">
              <a:buFont typeface="Wingdings" panose="05000000000000000000" pitchFamily="2" charset="2"/>
              <a:buChar char="Ø"/>
            </a:pPr>
            <a:r>
              <a:rPr lang="en-US" sz="1050" b="1" dirty="0">
                <a:latin typeface="Helvetica Neue"/>
              </a:rPr>
              <a:t>There are three common ways to traverse them in depth-first order: in-order, pre-order and post-order.</a:t>
            </a:r>
          </a:p>
        </p:txBody>
      </p:sp>
      <p:pic>
        <p:nvPicPr>
          <p:cNvPr id="1026" name="Picture 2" descr="DFS (Depth First Search) Traversal Techniques — Short and Sweet | by Tina  Luk | Dev Genius | Oct, 2020 | Medium">
            <a:extLst>
              <a:ext uri="{FF2B5EF4-FFF2-40B4-BE49-F238E27FC236}">
                <a16:creationId xmlns:a16="http://schemas.microsoft.com/office/drawing/2014/main" id="{5EA3A04E-A333-4BEC-94D5-EC4AF9D74F3B}"/>
              </a:ext>
            </a:extLst>
          </p:cNvPr>
          <p:cNvPicPr>
            <a:picLocks noChangeAspect="1" noChangeArrowheads="1"/>
          </p:cNvPicPr>
          <p:nvPr/>
        </p:nvPicPr>
        <p:blipFill>
          <a:blip r:embed="rId2">
            <a:alphaModFix amt="65000"/>
            <a:extLst>
              <a:ext uri="{28A0092B-C50C-407E-A947-70E740481C1C}">
                <a14:useLocalDpi xmlns:a14="http://schemas.microsoft.com/office/drawing/2010/main" val="0"/>
              </a:ext>
            </a:extLst>
          </a:blip>
          <a:srcRect/>
          <a:stretch>
            <a:fillRect/>
          </a:stretch>
        </p:blipFill>
        <p:spPr bwMode="auto">
          <a:xfrm>
            <a:off x="3705272" y="3429000"/>
            <a:ext cx="3335133" cy="3262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FCDB1C5-1B95-4DF2-9B83-C2885B9B84BF}"/>
              </a:ext>
            </a:extLst>
          </p:cNvPr>
          <p:cNvPicPr>
            <a:picLocks noChangeAspect="1"/>
          </p:cNvPicPr>
          <p:nvPr/>
        </p:nvPicPr>
        <p:blipFill>
          <a:blip r:embed="rId3"/>
          <a:stretch>
            <a:fillRect/>
          </a:stretch>
        </p:blipFill>
        <p:spPr>
          <a:xfrm>
            <a:off x="7040405" y="4828854"/>
            <a:ext cx="2083990" cy="1867091"/>
          </a:xfrm>
          <a:prstGeom prst="rect">
            <a:avLst/>
          </a:prstGeom>
        </p:spPr>
      </p:pic>
      <p:sp>
        <p:nvSpPr>
          <p:cNvPr id="8" name="TextBox 7">
            <a:extLst>
              <a:ext uri="{FF2B5EF4-FFF2-40B4-BE49-F238E27FC236}">
                <a16:creationId xmlns:a16="http://schemas.microsoft.com/office/drawing/2014/main" id="{710DE702-023D-4813-B091-F0663BFC5836}"/>
              </a:ext>
            </a:extLst>
          </p:cNvPr>
          <p:cNvSpPr txBox="1"/>
          <p:nvPr/>
        </p:nvSpPr>
        <p:spPr>
          <a:xfrm>
            <a:off x="7223980" y="5496271"/>
            <a:ext cx="1338521" cy="300082"/>
          </a:xfrm>
          <a:prstGeom prst="rect">
            <a:avLst/>
          </a:prstGeom>
          <a:noFill/>
        </p:spPr>
        <p:txBody>
          <a:bodyPr wrap="square">
            <a:spAutoFit/>
          </a:bodyPr>
          <a:lstStyle/>
          <a:p>
            <a:pPr marL="214313" indent="-214313">
              <a:buFont typeface="Arial" panose="020B0604020202020204" pitchFamily="34" charset="0"/>
              <a:buChar char="•"/>
            </a:pPr>
            <a:r>
              <a:rPr lang="en-US" sz="1350" b="1" dirty="0">
                <a:solidFill>
                  <a:srgbClr val="FF0000"/>
                </a:solidFill>
              </a:rPr>
              <a:t>PostOrder:</a:t>
            </a:r>
          </a:p>
        </p:txBody>
      </p:sp>
      <p:sp>
        <p:nvSpPr>
          <p:cNvPr id="7" name="TextBox 6">
            <a:extLst>
              <a:ext uri="{FF2B5EF4-FFF2-40B4-BE49-F238E27FC236}">
                <a16:creationId xmlns:a16="http://schemas.microsoft.com/office/drawing/2014/main" id="{400B8BAF-6341-430C-8A31-E72DF7499761}"/>
              </a:ext>
            </a:extLst>
          </p:cNvPr>
          <p:cNvSpPr txBox="1"/>
          <p:nvPr/>
        </p:nvSpPr>
        <p:spPr>
          <a:xfrm>
            <a:off x="0" y="1090876"/>
            <a:ext cx="6126479" cy="507831"/>
          </a:xfrm>
          <a:prstGeom prst="rect">
            <a:avLst/>
          </a:prstGeom>
          <a:noFill/>
        </p:spPr>
        <p:txBody>
          <a:bodyPr wrap="square" rtlCol="0">
            <a:spAutoFit/>
          </a:bodyPr>
          <a:lstStyle/>
          <a:p>
            <a:r>
              <a:rPr lang="en-US" sz="1350" dirty="0"/>
              <a:t>These are all depth first traversals, which means </a:t>
            </a:r>
            <a:r>
              <a:rPr lang="en-US" sz="1350" dirty="0">
                <a:solidFill>
                  <a:srgbClr val="FF0000"/>
                </a:solidFill>
              </a:rPr>
              <a:t>using recursion</a:t>
            </a:r>
            <a:r>
              <a:rPr lang="en-US" sz="1350" dirty="0"/>
              <a:t>. </a:t>
            </a:r>
          </a:p>
          <a:p>
            <a:endParaRPr lang="en-US" sz="1350" dirty="0"/>
          </a:p>
        </p:txBody>
      </p:sp>
    </p:spTree>
    <p:extLst>
      <p:ext uri="{BB962C8B-B14F-4D97-AF65-F5344CB8AC3E}">
        <p14:creationId xmlns:p14="http://schemas.microsoft.com/office/powerpoint/2010/main" val="1151325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BABE-46C9-4C4B-8855-6B279C04F433}"/>
              </a:ext>
            </a:extLst>
          </p:cNvPr>
          <p:cNvSpPr>
            <a:spLocks noGrp="1"/>
          </p:cNvSpPr>
          <p:nvPr>
            <p:ph type="title"/>
          </p:nvPr>
        </p:nvSpPr>
        <p:spPr>
          <a:xfrm>
            <a:off x="0" y="107237"/>
            <a:ext cx="4008813" cy="633845"/>
          </a:xfrm>
        </p:spPr>
        <p:txBody>
          <a:bodyPr>
            <a:normAutofit fontScale="90000"/>
          </a:bodyPr>
          <a:lstStyle/>
          <a:p>
            <a:r>
              <a:rPr lang="en-US" dirty="0">
                <a:solidFill>
                  <a:srgbClr val="FF0000"/>
                </a:solidFill>
              </a:rPr>
              <a:t>Breadth  First Search</a:t>
            </a:r>
          </a:p>
        </p:txBody>
      </p:sp>
      <p:pic>
        <p:nvPicPr>
          <p:cNvPr id="495" name="Content Placeholder 494">
            <a:extLst>
              <a:ext uri="{FF2B5EF4-FFF2-40B4-BE49-F238E27FC236}">
                <a16:creationId xmlns:a16="http://schemas.microsoft.com/office/drawing/2014/main" id="{75637997-FAE0-45A4-8AFF-299234891456}"/>
              </a:ext>
            </a:extLst>
          </p:cNvPr>
          <p:cNvPicPr>
            <a:picLocks noGrp="1" noChangeAspect="1"/>
          </p:cNvPicPr>
          <p:nvPr>
            <p:ph idx="1"/>
          </p:nvPr>
        </p:nvPicPr>
        <p:blipFill rotWithShape="1">
          <a:blip r:embed="rId2"/>
          <a:srcRect t="14085"/>
          <a:stretch/>
        </p:blipFill>
        <p:spPr>
          <a:xfrm>
            <a:off x="1565247" y="1848886"/>
            <a:ext cx="6041204" cy="4700895"/>
          </a:xfrm>
        </p:spPr>
      </p:pic>
      <p:sp>
        <p:nvSpPr>
          <p:cNvPr id="3" name="TextBox 2">
            <a:extLst>
              <a:ext uri="{FF2B5EF4-FFF2-40B4-BE49-F238E27FC236}">
                <a16:creationId xmlns:a16="http://schemas.microsoft.com/office/drawing/2014/main" id="{FE6DD28C-926A-4940-9DE3-B4AB9DD1EA57}"/>
              </a:ext>
            </a:extLst>
          </p:cNvPr>
          <p:cNvSpPr txBox="1"/>
          <p:nvPr/>
        </p:nvSpPr>
        <p:spPr>
          <a:xfrm>
            <a:off x="-13849" y="823276"/>
            <a:ext cx="4585849" cy="715581"/>
          </a:xfrm>
          <a:prstGeom prst="rect">
            <a:avLst/>
          </a:prstGeom>
          <a:noFill/>
        </p:spPr>
        <p:txBody>
          <a:bodyPr wrap="square" rtlCol="0">
            <a:spAutoFit/>
          </a:bodyPr>
          <a:lstStyle/>
          <a:p>
            <a:r>
              <a:rPr lang="en-US" sz="1350" dirty="0"/>
              <a:t>Breadth-first Search on the adjacency list graph. When doing breadth first, iterative is simpler and easier. We can use a queue to do this.</a:t>
            </a:r>
          </a:p>
        </p:txBody>
      </p:sp>
    </p:spTree>
    <p:extLst>
      <p:ext uri="{BB962C8B-B14F-4D97-AF65-F5344CB8AC3E}">
        <p14:creationId xmlns:p14="http://schemas.microsoft.com/office/powerpoint/2010/main" val="28346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EE0BE8-3A55-4F3D-AF8D-79D50D2C0A45}"/>
              </a:ext>
            </a:extLst>
          </p:cNvPr>
          <p:cNvPicPr>
            <a:picLocks noChangeAspect="1"/>
          </p:cNvPicPr>
          <p:nvPr/>
        </p:nvPicPr>
        <p:blipFill>
          <a:blip r:embed="rId2"/>
          <a:stretch>
            <a:fillRect/>
          </a:stretch>
        </p:blipFill>
        <p:spPr>
          <a:xfrm>
            <a:off x="3935002" y="4137200"/>
            <a:ext cx="5208998" cy="2720800"/>
          </a:xfrm>
          <a:prstGeom prst="rect">
            <a:avLst/>
          </a:prstGeom>
        </p:spPr>
      </p:pic>
      <p:graphicFrame>
        <p:nvGraphicFramePr>
          <p:cNvPr id="8" name="Content Placeholder 3">
            <a:extLst>
              <a:ext uri="{FF2B5EF4-FFF2-40B4-BE49-F238E27FC236}">
                <a16:creationId xmlns:a16="http://schemas.microsoft.com/office/drawing/2014/main" id="{4F9F4B55-0831-4FEA-8250-9DCF001104B3}"/>
              </a:ext>
            </a:extLst>
          </p:cNvPr>
          <p:cNvGraphicFramePr>
            <a:graphicFrameLocks noGrp="1"/>
          </p:cNvGraphicFramePr>
          <p:nvPr>
            <p:ph idx="1"/>
            <p:extLst>
              <p:ext uri="{D42A27DB-BD31-4B8C-83A1-F6EECF244321}">
                <p14:modId xmlns:p14="http://schemas.microsoft.com/office/powerpoint/2010/main" val="1302892723"/>
              </p:ext>
            </p:extLst>
          </p:nvPr>
        </p:nvGraphicFramePr>
        <p:xfrm>
          <a:off x="0" y="4137199"/>
          <a:ext cx="3935002" cy="2720800"/>
        </p:xfrm>
        <a:graphic>
          <a:graphicData uri="http://schemas.openxmlformats.org/drawingml/2006/table">
            <a:tbl>
              <a:tblPr firstRow="1" bandRow="1">
                <a:tableStyleId>{5C22544A-7EE6-4342-B048-85BDC9FD1C3A}</a:tableStyleId>
              </a:tblPr>
              <a:tblGrid>
                <a:gridCol w="3935002">
                  <a:extLst>
                    <a:ext uri="{9D8B030D-6E8A-4147-A177-3AD203B41FA5}">
                      <a16:colId xmlns:a16="http://schemas.microsoft.com/office/drawing/2014/main" val="20000"/>
                    </a:ext>
                  </a:extLst>
                </a:gridCol>
              </a:tblGrid>
              <a:tr h="52562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i="0" kern="1200" dirty="0">
                          <a:solidFill>
                            <a:schemeClr val="dk1"/>
                          </a:solidFill>
                          <a:effectLst/>
                          <a:latin typeface=" Fira Code'"/>
                          <a:ea typeface="+mn-ea"/>
                          <a:cs typeface="+mn-cs"/>
                        </a:rPr>
                        <a:t>Binary Search Tree if:</a:t>
                      </a:r>
                    </a:p>
                    <a:p>
                      <a:pPr algn="ctr"/>
                      <a:endParaRPr lang="en-US" sz="900" dirty="0">
                        <a:latin typeface=" Fira Code'"/>
                      </a:endParaRPr>
                    </a:p>
                  </a:txBody>
                  <a:tcPr marL="75929" marR="75929" marT="34290" marB="34290"/>
                </a:tc>
                <a:extLst>
                  <a:ext uri="{0D108BD9-81ED-4DB2-BD59-A6C34878D82A}">
                    <a16:rowId xmlns:a16="http://schemas.microsoft.com/office/drawing/2014/main" val="10000"/>
                  </a:ext>
                </a:extLst>
              </a:tr>
              <a:tr h="6679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latin typeface=" Fira Code'"/>
                        </a:rPr>
                        <a:t>the left subtree contains values less than the root AND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900" b="1" i="0" kern="1200" dirty="0">
                        <a:solidFill>
                          <a:schemeClr val="dk1"/>
                        </a:solidFill>
                        <a:effectLst/>
                        <a:latin typeface=" Fira Code'"/>
                        <a:ea typeface="+mn-ea"/>
                        <a:cs typeface="+mn-cs"/>
                      </a:endParaRPr>
                    </a:p>
                  </a:txBody>
                  <a:tcPr marL="75929" marR="75929" marT="34290" marB="34290"/>
                </a:tc>
                <a:extLst>
                  <a:ext uri="{0D108BD9-81ED-4DB2-BD59-A6C34878D82A}">
                    <a16:rowId xmlns:a16="http://schemas.microsoft.com/office/drawing/2014/main" val="10001"/>
                  </a:ext>
                </a:extLst>
              </a:tr>
              <a:tr h="667974">
                <a:tc>
                  <a:txBody>
                    <a:bodyPr/>
                    <a:lstStyle/>
                    <a:p>
                      <a:pPr algn="ctr"/>
                      <a:r>
                        <a:rPr lang="en-US" sz="900" dirty="0">
                          <a:latin typeface=" Fira Code'"/>
                        </a:rPr>
                        <a:t>the right subtree contains values greater than or equal to the root </a:t>
                      </a:r>
                    </a:p>
                    <a:p>
                      <a:pPr algn="ctr"/>
                      <a:r>
                        <a:rPr lang="en-US" sz="900" dirty="0">
                          <a:latin typeface=" Fira Code'"/>
                        </a:rPr>
                        <a:t>AND </a:t>
                      </a:r>
                    </a:p>
                  </a:txBody>
                  <a:tcPr marL="75929" marR="75929" marT="34290" marB="34290"/>
                </a:tc>
                <a:extLst>
                  <a:ext uri="{0D108BD9-81ED-4DB2-BD59-A6C34878D82A}">
                    <a16:rowId xmlns:a16="http://schemas.microsoft.com/office/drawing/2014/main" val="10002"/>
                  </a:ext>
                </a:extLst>
              </a:tr>
              <a:tr h="525625">
                <a:tc>
                  <a:txBody>
                    <a:bodyPr/>
                    <a:lstStyle/>
                    <a:p>
                      <a:pPr algn="ctr"/>
                      <a:r>
                        <a:rPr lang="en-US" sz="900" dirty="0">
                          <a:latin typeface=" Fira Code'"/>
                        </a:rPr>
                        <a:t>the left subtree is a Binary Search Tree </a:t>
                      </a:r>
                    </a:p>
                    <a:p>
                      <a:pPr algn="ctr"/>
                      <a:r>
                        <a:rPr lang="en-US" sz="900" dirty="0">
                          <a:latin typeface=" Fira Code'"/>
                        </a:rPr>
                        <a:t>AND</a:t>
                      </a:r>
                    </a:p>
                  </a:txBody>
                  <a:tcPr marL="75929" marR="75929" marT="34290" marB="34290"/>
                </a:tc>
                <a:extLst>
                  <a:ext uri="{0D108BD9-81ED-4DB2-BD59-A6C34878D82A}">
                    <a16:rowId xmlns:a16="http://schemas.microsoft.com/office/drawing/2014/main" val="3752319788"/>
                  </a:ext>
                </a:extLst>
              </a:tr>
              <a:tr h="333602">
                <a:tc>
                  <a:txBody>
                    <a:bodyPr/>
                    <a:lstStyle/>
                    <a:p>
                      <a:pPr algn="ctr"/>
                      <a:r>
                        <a:rPr lang="en-US" sz="900" dirty="0">
                          <a:latin typeface=" Fira Code'"/>
                        </a:rPr>
                        <a:t>the right subtree is a Binary Search Tree</a:t>
                      </a:r>
                    </a:p>
                  </a:txBody>
                  <a:tcPr marL="75929" marR="75929" marT="34290" marB="34290"/>
                </a:tc>
                <a:extLst>
                  <a:ext uri="{0D108BD9-81ED-4DB2-BD59-A6C34878D82A}">
                    <a16:rowId xmlns:a16="http://schemas.microsoft.com/office/drawing/2014/main" val="988802499"/>
                  </a:ext>
                </a:extLst>
              </a:tr>
            </a:tbl>
          </a:graphicData>
        </a:graphic>
      </p:graphicFrame>
      <p:sp>
        <p:nvSpPr>
          <p:cNvPr id="9" name="TextBox 8">
            <a:extLst>
              <a:ext uri="{FF2B5EF4-FFF2-40B4-BE49-F238E27FC236}">
                <a16:creationId xmlns:a16="http://schemas.microsoft.com/office/drawing/2014/main" id="{9AB16D3A-B619-476D-9F0C-B811DF70B65A}"/>
              </a:ext>
            </a:extLst>
          </p:cNvPr>
          <p:cNvSpPr txBox="1"/>
          <p:nvPr/>
        </p:nvSpPr>
        <p:spPr>
          <a:xfrm>
            <a:off x="0" y="857250"/>
            <a:ext cx="9526385" cy="854080"/>
          </a:xfrm>
          <a:prstGeom prst="rect">
            <a:avLst/>
          </a:prstGeom>
          <a:noFill/>
        </p:spPr>
        <p:txBody>
          <a:bodyPr wrap="square" rtlCol="0">
            <a:spAutoFit/>
          </a:bodyPr>
          <a:lstStyle/>
          <a:p>
            <a:r>
              <a:rPr lang="en-US" sz="4950" dirty="0"/>
              <a:t>Vocab Binary Search Tree</a:t>
            </a:r>
          </a:p>
        </p:txBody>
      </p:sp>
      <p:pic>
        <p:nvPicPr>
          <p:cNvPr id="12" name="Picture 11">
            <a:extLst>
              <a:ext uri="{FF2B5EF4-FFF2-40B4-BE49-F238E27FC236}">
                <a16:creationId xmlns:a16="http://schemas.microsoft.com/office/drawing/2014/main" id="{EEC67B91-93B7-4365-89EE-50B7395055EC}"/>
              </a:ext>
            </a:extLst>
          </p:cNvPr>
          <p:cNvPicPr>
            <a:picLocks noChangeAspect="1"/>
          </p:cNvPicPr>
          <p:nvPr/>
        </p:nvPicPr>
        <p:blipFill rotWithShape="1">
          <a:blip r:embed="rId3"/>
          <a:srcRect t="12425"/>
          <a:stretch/>
        </p:blipFill>
        <p:spPr>
          <a:xfrm>
            <a:off x="0" y="1711330"/>
            <a:ext cx="5208998" cy="2425869"/>
          </a:xfrm>
          <a:prstGeom prst="rect">
            <a:avLst/>
          </a:prstGeom>
        </p:spPr>
      </p:pic>
    </p:spTree>
    <p:extLst>
      <p:ext uri="{BB962C8B-B14F-4D97-AF65-F5344CB8AC3E}">
        <p14:creationId xmlns:p14="http://schemas.microsoft.com/office/powerpoint/2010/main" val="2827461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BA59C-2529-459E-8C76-30B95D748471}"/>
              </a:ext>
            </a:extLst>
          </p:cNvPr>
          <p:cNvSpPr>
            <a:spLocks noGrp="1"/>
          </p:cNvSpPr>
          <p:nvPr>
            <p:ph type="title"/>
          </p:nvPr>
        </p:nvSpPr>
        <p:spPr>
          <a:xfrm>
            <a:off x="118503" y="361072"/>
            <a:ext cx="8871386" cy="1428750"/>
          </a:xfrm>
        </p:spPr>
        <p:txBody>
          <a:bodyPr/>
          <a:lstStyle/>
          <a:p>
            <a:r>
              <a:rPr lang="en-US" b="1" dirty="0">
                <a:solidFill>
                  <a:srgbClr val="FF0000"/>
                </a:solidFill>
              </a:rPr>
              <a:t>Explain and implement a Binary Search Tree </a:t>
            </a:r>
          </a:p>
        </p:txBody>
      </p:sp>
      <p:sp>
        <p:nvSpPr>
          <p:cNvPr id="3" name="Content Placeholder 2">
            <a:extLst>
              <a:ext uri="{FF2B5EF4-FFF2-40B4-BE49-F238E27FC236}">
                <a16:creationId xmlns:a16="http://schemas.microsoft.com/office/drawing/2014/main" id="{973C0339-71F7-42F6-ABC1-305BE02CA98D}"/>
              </a:ext>
            </a:extLst>
          </p:cNvPr>
          <p:cNvSpPr>
            <a:spLocks noGrp="1"/>
          </p:cNvSpPr>
          <p:nvPr>
            <p:ph idx="1"/>
          </p:nvPr>
        </p:nvSpPr>
        <p:spPr>
          <a:xfrm>
            <a:off x="118503" y="1295957"/>
            <a:ext cx="8778917" cy="4812029"/>
          </a:xfrm>
        </p:spPr>
        <p:txBody>
          <a:bodyPr anchor="t">
            <a:normAutofit lnSpcReduction="10000"/>
          </a:bodyPr>
          <a:lstStyle/>
          <a:p>
            <a:pPr>
              <a:buFont typeface="Wingdings" panose="05000000000000000000" pitchFamily="2" charset="2"/>
              <a:buChar char="Ø"/>
            </a:pPr>
            <a:r>
              <a:rPr lang="en-US" sz="2000" b="1" dirty="0"/>
              <a:t>A Binary Search Tree is a special kind of Binary Tree where the following is true:</a:t>
            </a:r>
          </a:p>
          <a:p>
            <a:pPr>
              <a:buFont typeface="Wingdings" panose="05000000000000000000" pitchFamily="2" charset="2"/>
              <a:buChar char="Ø"/>
            </a:pPr>
            <a:r>
              <a:rPr lang="en-US" sz="2000" b="1" dirty="0"/>
              <a:t> given any node of the tree, the values in the left subtree must all be strictly less than the given node's value.</a:t>
            </a:r>
          </a:p>
          <a:p>
            <a:pPr>
              <a:buFont typeface="Wingdings" panose="05000000000000000000" pitchFamily="2" charset="2"/>
              <a:buChar char="Ø"/>
            </a:pPr>
            <a:r>
              <a:rPr lang="en-US" sz="2000" b="1" dirty="0"/>
              <a:t> and the values in the right subtree must all be greater than or equal to the given node's value </a:t>
            </a:r>
          </a:p>
          <a:p>
            <a:pPr>
              <a:buFont typeface="Wingdings" panose="05000000000000000000" pitchFamily="2" charset="2"/>
              <a:buChar char="Ø"/>
            </a:pPr>
            <a:r>
              <a:rPr lang="en-US" sz="2000" b="1" dirty="0"/>
              <a:t>Or to say it with recursion: the left subtree contains values less than the root </a:t>
            </a:r>
          </a:p>
          <a:p>
            <a:pPr>
              <a:buFont typeface="Wingdings" panose="05000000000000000000" pitchFamily="2" charset="2"/>
              <a:buChar char="Ø"/>
            </a:pPr>
            <a:r>
              <a:rPr lang="en-US" sz="2000" b="1" dirty="0"/>
              <a:t>AND the right subtree contains values greater than or equal to the root </a:t>
            </a:r>
          </a:p>
          <a:p>
            <a:pPr>
              <a:buFont typeface="Wingdings" panose="05000000000000000000" pitchFamily="2" charset="2"/>
              <a:buChar char="Ø"/>
            </a:pPr>
            <a:r>
              <a:rPr lang="en-US" sz="2000" b="1" dirty="0"/>
              <a:t>AND the left subtree is a Binary Search Tree </a:t>
            </a:r>
          </a:p>
          <a:p>
            <a:pPr>
              <a:buFont typeface="Wingdings" panose="05000000000000000000" pitchFamily="2" charset="2"/>
              <a:buChar char="Ø"/>
            </a:pPr>
            <a:r>
              <a:rPr lang="en-US" sz="2000" b="1" dirty="0"/>
              <a:t>AND the right subtree is a Binary Search Tree</a:t>
            </a:r>
          </a:p>
          <a:p>
            <a:pPr>
              <a:buFont typeface="Wingdings" panose="05000000000000000000" pitchFamily="2" charset="2"/>
              <a:buChar char="Ø"/>
            </a:pPr>
            <a:r>
              <a:rPr lang="en-US" sz="2000" b="1" dirty="0"/>
              <a:t> Some definitions of binary search trees allow duplicates and some do not. We can write our code to deal with the duplicates though.</a:t>
            </a:r>
          </a:p>
        </p:txBody>
      </p:sp>
    </p:spTree>
    <p:extLst>
      <p:ext uri="{BB962C8B-B14F-4D97-AF65-F5344CB8AC3E}">
        <p14:creationId xmlns:p14="http://schemas.microsoft.com/office/powerpoint/2010/main" val="3479287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598A69-FFFE-4C09-8FE9-D660337B0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85804"/>
            <a:ext cx="4150143" cy="3510776"/>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3F05868-B3B3-40D9-8B3C-EF6492AD468D}"/>
              </a:ext>
            </a:extLst>
          </p:cNvPr>
          <p:cNvPicPr>
            <a:picLocks noChangeAspect="1"/>
          </p:cNvPicPr>
          <p:nvPr/>
        </p:nvPicPr>
        <p:blipFill>
          <a:blip r:embed="rId2"/>
          <a:stretch>
            <a:fillRect/>
          </a:stretch>
        </p:blipFill>
        <p:spPr>
          <a:xfrm>
            <a:off x="587139" y="662869"/>
            <a:ext cx="3702812" cy="3156647"/>
          </a:xfrm>
          <a:prstGeom prst="rect">
            <a:avLst/>
          </a:prstGeom>
        </p:spPr>
      </p:pic>
      <p:sp>
        <p:nvSpPr>
          <p:cNvPr id="16" name="Rectangle 15">
            <a:extLst>
              <a:ext uri="{FF2B5EF4-FFF2-40B4-BE49-F238E27FC236}">
                <a16:creationId xmlns:a16="http://schemas.microsoft.com/office/drawing/2014/main" id="{2B6121AA-FB9C-49D8-9295-014C895AF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157449"/>
            <a:ext cx="2342150"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7F2E4A5-6F02-49B2-8E86-8EF720E81764}"/>
              </a:ext>
            </a:extLst>
          </p:cNvPr>
          <p:cNvPicPr>
            <a:picLocks noChangeAspect="1"/>
          </p:cNvPicPr>
          <p:nvPr/>
        </p:nvPicPr>
        <p:blipFill>
          <a:blip r:embed="rId3"/>
          <a:stretch>
            <a:fillRect/>
          </a:stretch>
        </p:blipFill>
        <p:spPr>
          <a:xfrm>
            <a:off x="500900" y="4354158"/>
            <a:ext cx="2067297" cy="1823423"/>
          </a:xfrm>
          <a:prstGeom prst="rect">
            <a:avLst/>
          </a:prstGeom>
        </p:spPr>
      </p:pic>
      <p:sp>
        <p:nvSpPr>
          <p:cNvPr id="18" name="Rectangle 17">
            <a:extLst>
              <a:ext uri="{FF2B5EF4-FFF2-40B4-BE49-F238E27FC236}">
                <a16:creationId xmlns:a16="http://schemas.microsoft.com/office/drawing/2014/main" id="{2C188CD4-9C38-4BEB-8E94-633B1B48B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20662" y="4132885"/>
            <a:ext cx="1716552" cy="227454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8BD155-F3B5-4CE9-AB1C-08C964CDC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7141" y="485805"/>
            <a:ext cx="4133384" cy="5888484"/>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C5A1010-F226-4403-AC40-1DEEC953A98F}"/>
              </a:ext>
            </a:extLst>
          </p:cNvPr>
          <p:cNvPicPr>
            <a:picLocks noChangeAspect="1"/>
          </p:cNvPicPr>
          <p:nvPr/>
        </p:nvPicPr>
        <p:blipFill>
          <a:blip r:embed="rId4"/>
          <a:stretch>
            <a:fillRect/>
          </a:stretch>
        </p:blipFill>
        <p:spPr>
          <a:xfrm>
            <a:off x="4779882" y="832029"/>
            <a:ext cx="3867901" cy="5196035"/>
          </a:xfrm>
          <a:prstGeom prst="rect">
            <a:avLst/>
          </a:prstGeom>
        </p:spPr>
      </p:pic>
    </p:spTree>
    <p:extLst>
      <p:ext uri="{BB962C8B-B14F-4D97-AF65-F5344CB8AC3E}">
        <p14:creationId xmlns:p14="http://schemas.microsoft.com/office/powerpoint/2010/main" val="3032819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01440" y="137159"/>
            <a:ext cx="2542560" cy="2343151"/>
          </a:xfrm>
        </p:spPr>
        <p:txBody>
          <a:bodyPr anchor="t">
            <a:normAutofit fontScale="25000" lnSpcReduction="20000"/>
          </a:bodyPr>
          <a:lstStyle/>
          <a:p>
            <a:pPr>
              <a:lnSpc>
                <a:spcPct val="120000"/>
              </a:lnSpc>
              <a:buFont typeface="+mj-lt"/>
              <a:buAutoNum type="arabicPeriod"/>
            </a:pPr>
            <a:r>
              <a:rPr lang="en-US" sz="6400" b="1" dirty="0">
                <a:solidFill>
                  <a:srgbClr val="FF0000"/>
                </a:solidFill>
                <a:effectLst/>
                <a:latin typeface="Slack-Lato"/>
              </a:rPr>
              <a:t>the study guide - Anki cards &amp; Code Implementations</a:t>
            </a:r>
          </a:p>
          <a:p>
            <a:pPr>
              <a:lnSpc>
                <a:spcPct val="120000"/>
              </a:lnSpc>
              <a:buFont typeface="+mj-lt"/>
              <a:buAutoNum type="arabicPeriod"/>
            </a:pPr>
            <a:r>
              <a:rPr lang="en-US" sz="6400" b="1" dirty="0">
                <a:solidFill>
                  <a:srgbClr val="FF0000"/>
                </a:solidFill>
                <a:effectLst/>
                <a:latin typeface="Slack-Lato"/>
              </a:rPr>
              <a:t>BFS &amp; DFS for a graph</a:t>
            </a:r>
          </a:p>
          <a:p>
            <a:pPr>
              <a:lnSpc>
                <a:spcPct val="120000"/>
              </a:lnSpc>
              <a:buFont typeface="+mj-lt"/>
              <a:buAutoNum type="arabicPeriod"/>
            </a:pPr>
            <a:r>
              <a:rPr lang="en-US" sz="6400" b="1" dirty="0">
                <a:solidFill>
                  <a:srgbClr val="FF0000"/>
                </a:solidFill>
                <a:effectLst/>
                <a:latin typeface="Slack-Lato"/>
              </a:rPr>
              <a:t>BFS &amp; DFS for a binary search tree</a:t>
            </a:r>
          </a:p>
          <a:p>
            <a:pPr>
              <a:lnSpc>
                <a:spcPct val="120000"/>
              </a:lnSpc>
              <a:buFont typeface="+mj-lt"/>
              <a:buAutoNum type="arabicPeriod"/>
            </a:pPr>
            <a:r>
              <a:rPr lang="en-US" sz="6400" b="1" dirty="0">
                <a:solidFill>
                  <a:srgbClr val="FF0000"/>
                </a:solidFill>
                <a:effectLst/>
                <a:latin typeface="Slack-Lato"/>
              </a:rPr>
              <a:t>know the difference between BF(S/T) and DF(S/T) - search vs traversal</a:t>
            </a:r>
          </a:p>
          <a:p>
            <a:endParaRPr lang="en-US" dirty="0"/>
          </a:p>
        </p:txBody>
      </p:sp>
      <p:graphicFrame>
        <p:nvGraphicFramePr>
          <p:cNvPr id="8" name="Content Placeholder 3">
            <a:extLst>
              <a:ext uri="{FF2B5EF4-FFF2-40B4-BE49-F238E27FC236}">
                <a16:creationId xmlns:a16="http://schemas.microsoft.com/office/drawing/2014/main" id="{8A93E2D1-95CC-4878-A027-EBAF894A49D5}"/>
              </a:ext>
            </a:extLst>
          </p:cNvPr>
          <p:cNvGraphicFramePr>
            <a:graphicFrameLocks noGrp="1"/>
          </p:cNvGraphicFramePr>
          <p:nvPr>
            <p:ph sz="half" idx="2"/>
            <p:extLst>
              <p:ext uri="{D42A27DB-BD31-4B8C-83A1-F6EECF244321}">
                <p14:modId xmlns:p14="http://schemas.microsoft.com/office/powerpoint/2010/main" val="1075309852"/>
              </p:ext>
            </p:extLst>
          </p:nvPr>
        </p:nvGraphicFramePr>
        <p:xfrm>
          <a:off x="-741924" y="137159"/>
          <a:ext cx="8243391" cy="535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667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C08EACA-E5DE-4FA9-B39F-BF1C1B1F43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B16D3A-B619-476D-9F0C-B811DF70B65A}"/>
              </a:ext>
            </a:extLst>
          </p:cNvPr>
          <p:cNvSpPr txBox="1"/>
          <p:nvPr/>
        </p:nvSpPr>
        <p:spPr>
          <a:xfrm>
            <a:off x="3415028" y="4281167"/>
            <a:ext cx="5246284" cy="1297841"/>
          </a:xfrm>
          <a:prstGeom prst="rect">
            <a:avLst/>
          </a:prstGeom>
        </p:spPr>
        <p:txBody>
          <a:bodyPr vert="horz" lIns="91440" tIns="45720" rIns="91440" bIns="45720" rtlCol="0" anchor="b">
            <a:normAutofit/>
          </a:bodyPr>
          <a:lstStyle/>
          <a:p>
            <a:pPr>
              <a:spcBef>
                <a:spcPct val="0"/>
              </a:spcBef>
              <a:spcAft>
                <a:spcPts val="600"/>
              </a:spcAft>
            </a:pPr>
            <a:r>
              <a:rPr lang="en-US" sz="35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BST Implementation</a:t>
            </a:r>
          </a:p>
        </p:txBody>
      </p:sp>
      <p:sp>
        <p:nvSpPr>
          <p:cNvPr id="20" name="Rectangle: Top Corners Rounded 19">
            <a:extLst>
              <a:ext uri="{FF2B5EF4-FFF2-40B4-BE49-F238E27FC236}">
                <a16:creationId xmlns:a16="http://schemas.microsoft.com/office/drawing/2014/main" id="{95426804-0F1A-4350-8E5B-108CFB0546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069129" y="1723766"/>
            <a:ext cx="5221378" cy="3083118"/>
          </a:xfrm>
          <a:prstGeom prst="round2SameRect">
            <a:avLst>
              <a:gd name="adj1" fmla="val 3138"/>
              <a:gd name="adj2" fmla="val 235"/>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98BB42B-A692-425E-B0F1-7E69B6984C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70" y="897281"/>
            <a:ext cx="2688336" cy="47640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1990623-C9A7-4025-B7BD-6036BCA33DB7}"/>
              </a:ext>
            </a:extLst>
          </p:cNvPr>
          <p:cNvPicPr>
            <a:picLocks noChangeAspect="1"/>
          </p:cNvPicPr>
          <p:nvPr/>
        </p:nvPicPr>
        <p:blipFill>
          <a:blip r:embed="rId3"/>
          <a:stretch>
            <a:fillRect/>
          </a:stretch>
        </p:blipFill>
        <p:spPr>
          <a:xfrm>
            <a:off x="-106181" y="230778"/>
            <a:ext cx="3456476" cy="6627222"/>
          </a:xfrm>
          <a:prstGeom prst="rect">
            <a:avLst/>
          </a:prstGeom>
          <a:effectLst>
            <a:softEdge rad="101600"/>
          </a:effectLst>
        </p:spPr>
      </p:pic>
      <p:sp>
        <p:nvSpPr>
          <p:cNvPr id="24" name="Rectangle: Top Corners Rounded 23">
            <a:extLst>
              <a:ext uri="{FF2B5EF4-FFF2-40B4-BE49-F238E27FC236}">
                <a16:creationId xmlns:a16="http://schemas.microsoft.com/office/drawing/2014/main" id="{4C092978-F782-423C-99D7-598E849D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417978" y="-1"/>
            <a:ext cx="2784521" cy="3162712"/>
          </a:xfrm>
          <a:prstGeom prst="round2SameRect">
            <a:avLst>
              <a:gd name="adj1" fmla="val 4111"/>
              <a:gd name="adj2" fmla="val 0"/>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ADB470-87AF-4B0E-ABE9-68A321767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372" y="230778"/>
            <a:ext cx="2427732" cy="26700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762E3FB-2A73-48E4-A107-EA79F0864614}"/>
              </a:ext>
            </a:extLst>
          </p:cNvPr>
          <p:cNvPicPr>
            <a:picLocks noChangeAspect="1"/>
          </p:cNvPicPr>
          <p:nvPr/>
        </p:nvPicPr>
        <p:blipFill>
          <a:blip r:embed="rId4"/>
          <a:stretch>
            <a:fillRect/>
          </a:stretch>
        </p:blipFill>
        <p:spPr>
          <a:xfrm>
            <a:off x="3447110" y="102743"/>
            <a:ext cx="2736800" cy="2929026"/>
          </a:xfrm>
          <a:prstGeom prst="rect">
            <a:avLst/>
          </a:prstGeom>
        </p:spPr>
      </p:pic>
      <p:sp>
        <p:nvSpPr>
          <p:cNvPr id="28" name="Rectangle: Top Corners Rounded 27">
            <a:extLst>
              <a:ext uri="{FF2B5EF4-FFF2-40B4-BE49-F238E27FC236}">
                <a16:creationId xmlns:a16="http://schemas.microsoft.com/office/drawing/2014/main" id="{6DC1A65F-2E31-4ABC-BDDB-17BA90CE3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6166483" y="1060403"/>
            <a:ext cx="3383284" cy="2571750"/>
          </a:xfrm>
          <a:prstGeom prst="round2SameRect">
            <a:avLst>
              <a:gd name="adj1" fmla="val 4111"/>
              <a:gd name="adj2" fmla="val 235"/>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E1DAB28-DAED-4BA8-8A46-4AECB27DC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558" y="897887"/>
            <a:ext cx="2215134" cy="2907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F79ED00-0C5A-4B83-9275-CEB28CBB5137}"/>
              </a:ext>
            </a:extLst>
          </p:cNvPr>
          <p:cNvPicPr>
            <a:picLocks noChangeAspect="1"/>
          </p:cNvPicPr>
          <p:nvPr/>
        </p:nvPicPr>
        <p:blipFill>
          <a:blip r:embed="rId5"/>
          <a:stretch>
            <a:fillRect/>
          </a:stretch>
        </p:blipFill>
        <p:spPr>
          <a:xfrm>
            <a:off x="6636982" y="729464"/>
            <a:ext cx="2442285" cy="3308455"/>
          </a:xfrm>
          <a:prstGeom prst="rect">
            <a:avLst/>
          </a:prstGeom>
        </p:spPr>
      </p:pic>
    </p:spTree>
    <p:extLst>
      <p:ext uri="{BB962C8B-B14F-4D97-AF65-F5344CB8AC3E}">
        <p14:creationId xmlns:p14="http://schemas.microsoft.com/office/powerpoint/2010/main" val="515240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AB16D3A-B619-476D-9F0C-B811DF70B65A}"/>
              </a:ext>
            </a:extLst>
          </p:cNvPr>
          <p:cNvSpPr txBox="1"/>
          <p:nvPr/>
        </p:nvSpPr>
        <p:spPr>
          <a:xfrm>
            <a:off x="0" y="3169"/>
            <a:ext cx="6340533" cy="854080"/>
          </a:xfrm>
          <a:prstGeom prst="rect">
            <a:avLst/>
          </a:prstGeom>
          <a:noFill/>
        </p:spPr>
        <p:txBody>
          <a:bodyPr wrap="square" rtlCol="0">
            <a:spAutoFit/>
          </a:bodyPr>
          <a:lstStyle/>
          <a:p>
            <a:r>
              <a:rPr lang="en-US" sz="4950" dirty="0"/>
              <a:t>Graph</a:t>
            </a:r>
          </a:p>
        </p:txBody>
      </p:sp>
      <p:sp>
        <p:nvSpPr>
          <p:cNvPr id="3" name="Content Placeholder 2">
            <a:extLst>
              <a:ext uri="{FF2B5EF4-FFF2-40B4-BE49-F238E27FC236}">
                <a16:creationId xmlns:a16="http://schemas.microsoft.com/office/drawing/2014/main" id="{6409771C-1E55-478B-A76D-91B23B4BDC9F}"/>
              </a:ext>
            </a:extLst>
          </p:cNvPr>
          <p:cNvSpPr>
            <a:spLocks noGrp="1"/>
          </p:cNvSpPr>
          <p:nvPr>
            <p:ph idx="1"/>
          </p:nvPr>
        </p:nvSpPr>
        <p:spPr>
          <a:xfrm>
            <a:off x="60267" y="857249"/>
            <a:ext cx="7686448" cy="3632558"/>
          </a:xfrm>
        </p:spPr>
        <p:txBody>
          <a:bodyPr anchor="t">
            <a:normAutofit/>
          </a:bodyPr>
          <a:lstStyle/>
          <a:p>
            <a:pPr algn="l">
              <a:buFont typeface="Arial" panose="020B0604020202020204" pitchFamily="34" charset="0"/>
              <a:buChar char="•"/>
            </a:pPr>
            <a:r>
              <a:rPr lang="en-US" sz="1800" dirty="0">
                <a:solidFill>
                  <a:srgbClr val="FF0000"/>
                </a:solidFill>
                <a:effectLst/>
                <a:latin typeface="Fira Code SemiBold" panose="020B0809050000020004" pitchFamily="49" charset="0"/>
                <a:ea typeface="Fira Code SemiBold" panose="020B0809050000020004" pitchFamily="49" charset="0"/>
              </a:rPr>
              <a:t>A graph is </a:t>
            </a:r>
            <a:r>
              <a:rPr lang="en-US" sz="1800" b="1" dirty="0">
                <a:solidFill>
                  <a:srgbClr val="FF0000"/>
                </a:solidFill>
                <a:effectLst/>
                <a:latin typeface="Fira Code SemiBold" panose="020B0809050000020004" pitchFamily="49" charset="0"/>
                <a:ea typeface="Fira Code SemiBold" panose="020B0809050000020004" pitchFamily="49" charset="0"/>
              </a:rPr>
              <a:t>any</a:t>
            </a:r>
            <a:r>
              <a:rPr lang="en-US" sz="1800" dirty="0">
                <a:solidFill>
                  <a:srgbClr val="FF0000"/>
                </a:solidFill>
                <a:effectLst/>
                <a:latin typeface="Fira Code SemiBold" panose="020B0809050000020004" pitchFamily="49" charset="0"/>
                <a:ea typeface="Fira Code SemiBold" panose="020B0809050000020004" pitchFamily="49" charset="0"/>
              </a:rPr>
              <a:t> collection of nodes and edges</a:t>
            </a:r>
            <a:r>
              <a:rPr lang="en-US" b="0" i="0" dirty="0">
                <a:solidFill>
                  <a:schemeClr val="tx1"/>
                </a:solidFill>
                <a:effectLst/>
                <a:latin typeface="Fira Code SemiBold" panose="020B0809050000020004" pitchFamily="49" charset="0"/>
                <a:ea typeface="Fira Code SemiBold" panose="020B0809050000020004" pitchFamily="49" charset="0"/>
              </a:rPr>
              <a:t>.</a:t>
            </a:r>
          </a:p>
          <a:p>
            <a:pPr algn="l">
              <a:buFont typeface="Arial" panose="020B0604020202020204" pitchFamily="34" charset="0"/>
              <a:buChar char="•"/>
            </a:pPr>
            <a:r>
              <a:rPr lang="en-US" b="0" i="0" dirty="0">
                <a:solidFill>
                  <a:schemeClr val="tx1"/>
                </a:solidFill>
                <a:effectLst/>
                <a:latin typeface="Fira Code SemiBold" panose="020B0809050000020004" pitchFamily="49" charset="0"/>
                <a:ea typeface="Fira Code SemiBold" panose="020B0809050000020004" pitchFamily="49" charset="0"/>
              </a:rPr>
              <a:t>It </a:t>
            </a:r>
            <a:r>
              <a:rPr lang="en-US" b="0" i="0" dirty="0">
                <a:solidFill>
                  <a:srgbClr val="00B0F0"/>
                </a:solidFill>
                <a:effectLst/>
                <a:highlight>
                  <a:srgbClr val="FFFF00"/>
                </a:highlight>
                <a:latin typeface="Fira Code SemiBold" panose="020B0809050000020004" pitchFamily="49" charset="0"/>
                <a:ea typeface="Fira Code SemiBold" panose="020B0809050000020004" pitchFamily="49" charset="0"/>
              </a:rPr>
              <a:t>doesn't need to have a root node </a:t>
            </a:r>
            <a:r>
              <a:rPr lang="en-US" b="0" i="0" dirty="0">
                <a:solidFill>
                  <a:schemeClr val="tx1"/>
                </a:solidFill>
                <a:effectLst/>
                <a:latin typeface="Fira Code SemiBold" panose="020B0809050000020004" pitchFamily="49" charset="0"/>
                <a:ea typeface="Fira Code SemiBold" panose="020B0809050000020004" pitchFamily="49" charset="0"/>
              </a:rPr>
              <a:t>(not every node needs to be accessible from a single node)</a:t>
            </a:r>
          </a:p>
          <a:p>
            <a:pPr algn="l">
              <a:buFont typeface="Arial" panose="020B0604020202020204" pitchFamily="34" charset="0"/>
              <a:buChar char="•"/>
            </a:pPr>
            <a:r>
              <a:rPr lang="en-US" b="0" i="0" dirty="0">
                <a:solidFill>
                  <a:schemeClr val="tx1"/>
                </a:solidFill>
                <a:effectLst/>
                <a:latin typeface="Fira Code SemiBold" panose="020B0809050000020004" pitchFamily="49" charset="0"/>
                <a:ea typeface="Fira Code SemiBold" panose="020B0809050000020004" pitchFamily="49" charset="0"/>
              </a:rPr>
              <a:t>It can have </a:t>
            </a:r>
            <a:r>
              <a:rPr lang="en-US" b="0" i="0" dirty="0">
                <a:solidFill>
                  <a:srgbClr val="FF0000"/>
                </a:solidFill>
                <a:effectLst/>
                <a:latin typeface="Fira Code SemiBold" panose="020B0809050000020004" pitchFamily="49" charset="0"/>
                <a:ea typeface="Fira Code SemiBold" panose="020B0809050000020004" pitchFamily="49" charset="0"/>
              </a:rPr>
              <a:t>cycles</a:t>
            </a:r>
            <a:r>
              <a:rPr lang="en-US" b="0" i="0" dirty="0">
                <a:solidFill>
                  <a:schemeClr val="tx1"/>
                </a:solidFill>
                <a:effectLst/>
                <a:latin typeface="Fira Code SemiBold" panose="020B0809050000020004" pitchFamily="49" charset="0"/>
                <a:ea typeface="Fira Code SemiBold" panose="020B0809050000020004" pitchFamily="49" charset="0"/>
              </a:rPr>
              <a:t> (a group of nodes whose paths begin and end at the same node)</a:t>
            </a:r>
          </a:p>
          <a:p>
            <a:pPr lvl="2">
              <a:buFont typeface="Arial" panose="020B0604020202020204" pitchFamily="34" charset="0"/>
              <a:buChar char="•"/>
            </a:pPr>
            <a:r>
              <a:rPr lang="en-US" b="0" i="0" dirty="0">
                <a:solidFill>
                  <a:srgbClr val="FF0000"/>
                </a:solidFill>
                <a:effectLst/>
                <a:latin typeface="Fira Code SemiBold" panose="020B0809050000020004" pitchFamily="49" charset="0"/>
                <a:ea typeface="Fira Code SemiBold" panose="020B0809050000020004" pitchFamily="49" charset="0"/>
              </a:rPr>
              <a:t>Cycles </a:t>
            </a:r>
            <a:r>
              <a:rPr lang="en-US" b="0" i="0" dirty="0">
                <a:solidFill>
                  <a:schemeClr val="tx1"/>
                </a:solidFill>
                <a:effectLst/>
                <a:latin typeface="Fira Code SemiBold" panose="020B0809050000020004" pitchFamily="49" charset="0"/>
                <a:ea typeface="Fira Code SemiBold" panose="020B0809050000020004" pitchFamily="49" charset="0"/>
              </a:rPr>
              <a:t>are not always "isolated", they can be one part of a larger graph.</a:t>
            </a:r>
          </a:p>
          <a:p>
            <a:pPr lvl="3">
              <a:buFont typeface="Arial" panose="020B0604020202020204" pitchFamily="34" charset="0"/>
              <a:buChar char="•"/>
            </a:pPr>
            <a:r>
              <a:rPr lang="en-US" b="0" i="0" dirty="0">
                <a:solidFill>
                  <a:srgbClr val="FF0000"/>
                </a:solidFill>
                <a:effectLst/>
                <a:latin typeface="Fira Code SemiBold" panose="020B0809050000020004" pitchFamily="49" charset="0"/>
                <a:ea typeface="Fira Code SemiBold" panose="020B0809050000020004" pitchFamily="49" charset="0"/>
              </a:rPr>
              <a:t>You can detect them by starting your search on a specific node</a:t>
            </a:r>
          </a:p>
          <a:p>
            <a:pPr lvl="3">
              <a:buFont typeface="Arial" panose="020B0604020202020204" pitchFamily="34" charset="0"/>
              <a:buChar char="•"/>
            </a:pPr>
            <a:r>
              <a:rPr lang="en-US" b="0" i="0" dirty="0">
                <a:solidFill>
                  <a:srgbClr val="FF0000"/>
                </a:solidFill>
                <a:effectLst/>
                <a:latin typeface="Fira Code SemiBold" panose="020B0809050000020004" pitchFamily="49" charset="0"/>
                <a:ea typeface="Fira Code SemiBold" panose="020B0809050000020004" pitchFamily="49" charset="0"/>
              </a:rPr>
              <a:t>and finding a path that takes you back to that same node.</a:t>
            </a:r>
          </a:p>
          <a:p>
            <a:pPr algn="l">
              <a:buFont typeface="Arial" panose="020B0604020202020204" pitchFamily="34" charset="0"/>
              <a:buChar char="•"/>
            </a:pPr>
            <a:r>
              <a:rPr lang="en-US" b="0" i="0" dirty="0">
                <a:solidFill>
                  <a:schemeClr val="tx1"/>
                </a:solidFill>
                <a:effectLst/>
                <a:latin typeface="Fira Code SemiBold" panose="020B0809050000020004" pitchFamily="49" charset="0"/>
                <a:ea typeface="Fira Code SemiBold" panose="020B0809050000020004" pitchFamily="49" charset="0"/>
              </a:rPr>
              <a:t>Any number of edges may leave a given node</a:t>
            </a:r>
          </a:p>
          <a:p>
            <a:pPr algn="l">
              <a:buFont typeface="Arial" panose="020B0604020202020204" pitchFamily="34" charset="0"/>
              <a:buChar char="•"/>
            </a:pPr>
            <a:r>
              <a:rPr lang="en-US" b="0" i="0" dirty="0">
                <a:solidFill>
                  <a:schemeClr val="tx1"/>
                </a:solidFill>
                <a:effectLst/>
                <a:latin typeface="Fira Code SemiBold" panose="020B0809050000020004" pitchFamily="49" charset="0"/>
                <a:ea typeface="Fira Code SemiBold" panose="020B0809050000020004" pitchFamily="49" charset="0"/>
              </a:rPr>
              <a:t>A Path is a sequence of nodes on a graph</a:t>
            </a:r>
          </a:p>
          <a:p>
            <a:pPr marL="0" indent="0">
              <a:buNone/>
            </a:pPr>
            <a:endParaRPr lang="en-US" dirty="0">
              <a:solidFill>
                <a:schemeClr val="tx1"/>
              </a:solidFill>
              <a:latin typeface="Fira Code SemiBold" panose="020B0809050000020004" pitchFamily="49" charset="0"/>
              <a:ea typeface="Fira Code SemiBold" panose="020B0809050000020004" pitchFamily="49" charset="0"/>
            </a:endParaRPr>
          </a:p>
        </p:txBody>
      </p:sp>
      <p:pic>
        <p:nvPicPr>
          <p:cNvPr id="5" name="Picture 4">
            <a:extLst>
              <a:ext uri="{FF2B5EF4-FFF2-40B4-BE49-F238E27FC236}">
                <a16:creationId xmlns:a16="http://schemas.microsoft.com/office/drawing/2014/main" id="{2FE1560B-7511-4D99-980F-D2196C26C8EF}"/>
              </a:ext>
            </a:extLst>
          </p:cNvPr>
          <p:cNvPicPr>
            <a:picLocks noChangeAspect="1"/>
          </p:cNvPicPr>
          <p:nvPr/>
        </p:nvPicPr>
        <p:blipFill>
          <a:blip r:embed="rId2"/>
          <a:stretch>
            <a:fillRect/>
          </a:stretch>
        </p:blipFill>
        <p:spPr>
          <a:xfrm>
            <a:off x="60267" y="4347051"/>
            <a:ext cx="5814439" cy="2510949"/>
          </a:xfrm>
          <a:prstGeom prst="rect">
            <a:avLst/>
          </a:prstGeom>
        </p:spPr>
      </p:pic>
    </p:spTree>
    <p:extLst>
      <p:ext uri="{BB962C8B-B14F-4D97-AF65-F5344CB8AC3E}">
        <p14:creationId xmlns:p14="http://schemas.microsoft.com/office/powerpoint/2010/main" val="799748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AB16D3A-B619-476D-9F0C-B811DF70B65A}"/>
              </a:ext>
            </a:extLst>
          </p:cNvPr>
          <p:cNvSpPr txBox="1"/>
          <p:nvPr/>
        </p:nvSpPr>
        <p:spPr>
          <a:xfrm>
            <a:off x="-65865" y="-98246"/>
            <a:ext cx="6340533" cy="854080"/>
          </a:xfrm>
          <a:prstGeom prst="rect">
            <a:avLst/>
          </a:prstGeom>
          <a:noFill/>
        </p:spPr>
        <p:txBody>
          <a:bodyPr wrap="square" rtlCol="0">
            <a:spAutoFit/>
          </a:bodyPr>
          <a:lstStyle/>
          <a:p>
            <a:r>
              <a:rPr lang="en-US" sz="4950" dirty="0"/>
              <a:t>Graph</a:t>
            </a:r>
          </a:p>
        </p:txBody>
      </p:sp>
      <p:pic>
        <p:nvPicPr>
          <p:cNvPr id="4" name="Picture 3">
            <a:extLst>
              <a:ext uri="{FF2B5EF4-FFF2-40B4-BE49-F238E27FC236}">
                <a16:creationId xmlns:a16="http://schemas.microsoft.com/office/drawing/2014/main" id="{1934509F-4675-4187-B5A7-114426267576}"/>
              </a:ext>
            </a:extLst>
          </p:cNvPr>
          <p:cNvPicPr>
            <a:picLocks noChangeAspect="1"/>
          </p:cNvPicPr>
          <p:nvPr/>
        </p:nvPicPr>
        <p:blipFill rotWithShape="1">
          <a:blip r:embed="rId2"/>
          <a:srcRect r="18499"/>
          <a:stretch/>
        </p:blipFill>
        <p:spPr>
          <a:xfrm>
            <a:off x="1506934" y="4459348"/>
            <a:ext cx="1778202" cy="2398652"/>
          </a:xfrm>
          <a:prstGeom prst="rect">
            <a:avLst/>
          </a:prstGeom>
        </p:spPr>
      </p:pic>
      <p:pic>
        <p:nvPicPr>
          <p:cNvPr id="7" name="Picture 6">
            <a:extLst>
              <a:ext uri="{FF2B5EF4-FFF2-40B4-BE49-F238E27FC236}">
                <a16:creationId xmlns:a16="http://schemas.microsoft.com/office/drawing/2014/main" id="{5DB79193-E95A-4C52-B437-7A35BAB71156}"/>
              </a:ext>
            </a:extLst>
          </p:cNvPr>
          <p:cNvPicPr>
            <a:picLocks noChangeAspect="1"/>
          </p:cNvPicPr>
          <p:nvPr/>
        </p:nvPicPr>
        <p:blipFill>
          <a:blip r:embed="rId3"/>
          <a:stretch>
            <a:fillRect/>
          </a:stretch>
        </p:blipFill>
        <p:spPr>
          <a:xfrm>
            <a:off x="-1" y="5650787"/>
            <a:ext cx="1646385" cy="1229028"/>
          </a:xfrm>
          <a:prstGeom prst="rect">
            <a:avLst/>
          </a:prstGeom>
        </p:spPr>
      </p:pic>
      <p:sp>
        <p:nvSpPr>
          <p:cNvPr id="10" name="TextBox 9">
            <a:extLst>
              <a:ext uri="{FF2B5EF4-FFF2-40B4-BE49-F238E27FC236}">
                <a16:creationId xmlns:a16="http://schemas.microsoft.com/office/drawing/2014/main" id="{6F139F1E-D81E-47E6-9829-01CE8EFB1231}"/>
              </a:ext>
            </a:extLst>
          </p:cNvPr>
          <p:cNvSpPr txBox="1"/>
          <p:nvPr/>
        </p:nvSpPr>
        <p:spPr>
          <a:xfrm>
            <a:off x="-63262" y="6476560"/>
            <a:ext cx="3628651" cy="415498"/>
          </a:xfrm>
          <a:prstGeom prst="rect">
            <a:avLst/>
          </a:prstGeom>
          <a:noFill/>
        </p:spPr>
        <p:txBody>
          <a:bodyPr wrap="square">
            <a:spAutoFit/>
          </a:bodyPr>
          <a:lstStyle/>
          <a:p>
            <a:r>
              <a:rPr lang="en-US" sz="1050" dirty="0">
                <a:solidFill>
                  <a:srgbClr val="FF0000"/>
                </a:solidFill>
                <a:latin typeface="Helvetica Neue"/>
              </a:rPr>
              <a:t>When the number of edges in the graph is close to the maximum number of edges, the graph is dense.</a:t>
            </a:r>
            <a:endParaRPr lang="en-US" sz="1050" dirty="0">
              <a:solidFill>
                <a:srgbClr val="FF0000"/>
              </a:solidFill>
            </a:endParaRPr>
          </a:p>
        </p:txBody>
      </p:sp>
      <p:pic>
        <p:nvPicPr>
          <p:cNvPr id="12" name="Picture 11">
            <a:extLst>
              <a:ext uri="{FF2B5EF4-FFF2-40B4-BE49-F238E27FC236}">
                <a16:creationId xmlns:a16="http://schemas.microsoft.com/office/drawing/2014/main" id="{8D55D36A-197A-4F6F-9D9A-17687CED5CDB}"/>
              </a:ext>
            </a:extLst>
          </p:cNvPr>
          <p:cNvPicPr>
            <a:picLocks noChangeAspect="1"/>
          </p:cNvPicPr>
          <p:nvPr/>
        </p:nvPicPr>
        <p:blipFill>
          <a:blip r:embed="rId4"/>
          <a:stretch>
            <a:fillRect/>
          </a:stretch>
        </p:blipFill>
        <p:spPr>
          <a:xfrm>
            <a:off x="-10271" y="4448497"/>
            <a:ext cx="1646384" cy="1220324"/>
          </a:xfrm>
          <a:prstGeom prst="rect">
            <a:avLst/>
          </a:prstGeom>
        </p:spPr>
      </p:pic>
      <p:sp>
        <p:nvSpPr>
          <p:cNvPr id="13" name="TextBox 12">
            <a:extLst>
              <a:ext uri="{FF2B5EF4-FFF2-40B4-BE49-F238E27FC236}">
                <a16:creationId xmlns:a16="http://schemas.microsoft.com/office/drawing/2014/main" id="{E0B029DA-475A-487A-92A8-942A994DAAF7}"/>
              </a:ext>
            </a:extLst>
          </p:cNvPr>
          <p:cNvSpPr txBox="1"/>
          <p:nvPr/>
        </p:nvSpPr>
        <p:spPr>
          <a:xfrm>
            <a:off x="41812" y="3225260"/>
            <a:ext cx="1674495" cy="1477328"/>
          </a:xfrm>
          <a:prstGeom prst="rect">
            <a:avLst/>
          </a:prstGeom>
          <a:noFill/>
        </p:spPr>
        <p:txBody>
          <a:bodyPr wrap="square" rtlCol="0">
            <a:spAutoFit/>
          </a:bodyPr>
          <a:lstStyle/>
          <a:p>
            <a:pPr algn="l">
              <a:buFont typeface="Arial" panose="020B0604020202020204" pitchFamily="34" charset="0"/>
              <a:buChar char="•"/>
            </a:pPr>
            <a:r>
              <a:rPr lang="en-US" sz="900" dirty="0">
                <a:latin typeface="Helvetica Neue"/>
              </a:rPr>
              <a:t>Sparse Graph - Few edges</a:t>
            </a:r>
          </a:p>
          <a:p>
            <a:pPr algn="l">
              <a:buFont typeface="Arial" panose="020B0604020202020204" pitchFamily="34" charset="0"/>
              <a:buChar char="•"/>
            </a:pPr>
            <a:r>
              <a:rPr lang="en-US" sz="1050" dirty="0">
                <a:solidFill>
                  <a:srgbClr val="FF0000"/>
                </a:solidFill>
                <a:latin typeface="Helvetica Neue"/>
              </a:rPr>
              <a:t>When the number of edges in the graph is significantly fewer than the maximum number of edges, the graph is sparse.</a:t>
            </a:r>
          </a:p>
          <a:p>
            <a:br>
              <a:rPr lang="en-US" sz="900" dirty="0"/>
            </a:br>
            <a:endParaRPr lang="en-US" sz="900" dirty="0"/>
          </a:p>
        </p:txBody>
      </p:sp>
      <p:pic>
        <p:nvPicPr>
          <p:cNvPr id="15" name="Picture 14">
            <a:extLst>
              <a:ext uri="{FF2B5EF4-FFF2-40B4-BE49-F238E27FC236}">
                <a16:creationId xmlns:a16="http://schemas.microsoft.com/office/drawing/2014/main" id="{E1F64FC0-214E-4E58-A499-EB1D0FEEFBDF}"/>
              </a:ext>
            </a:extLst>
          </p:cNvPr>
          <p:cNvPicPr>
            <a:picLocks noChangeAspect="1"/>
          </p:cNvPicPr>
          <p:nvPr/>
        </p:nvPicPr>
        <p:blipFill>
          <a:blip r:embed="rId5"/>
          <a:stretch>
            <a:fillRect/>
          </a:stretch>
        </p:blipFill>
        <p:spPr>
          <a:xfrm>
            <a:off x="3285135" y="4613097"/>
            <a:ext cx="2458953" cy="2244903"/>
          </a:xfrm>
          <a:prstGeom prst="rect">
            <a:avLst/>
          </a:prstGeom>
        </p:spPr>
      </p:pic>
      <p:pic>
        <p:nvPicPr>
          <p:cNvPr id="17" name="Picture 16">
            <a:extLst>
              <a:ext uri="{FF2B5EF4-FFF2-40B4-BE49-F238E27FC236}">
                <a16:creationId xmlns:a16="http://schemas.microsoft.com/office/drawing/2014/main" id="{032C968B-95E6-4389-A31B-996768BCFEE8}"/>
              </a:ext>
            </a:extLst>
          </p:cNvPr>
          <p:cNvPicPr>
            <a:picLocks noChangeAspect="1"/>
          </p:cNvPicPr>
          <p:nvPr/>
        </p:nvPicPr>
        <p:blipFill>
          <a:blip r:embed="rId6"/>
          <a:stretch>
            <a:fillRect/>
          </a:stretch>
        </p:blipFill>
        <p:spPr>
          <a:xfrm>
            <a:off x="5735484" y="2381762"/>
            <a:ext cx="3408515" cy="4476238"/>
          </a:xfrm>
          <a:prstGeom prst="rect">
            <a:avLst/>
          </a:prstGeom>
        </p:spPr>
      </p:pic>
      <p:sp>
        <p:nvSpPr>
          <p:cNvPr id="19" name="TextBox 18">
            <a:extLst>
              <a:ext uri="{FF2B5EF4-FFF2-40B4-BE49-F238E27FC236}">
                <a16:creationId xmlns:a16="http://schemas.microsoft.com/office/drawing/2014/main" id="{EB939F58-0F19-453D-A08A-19CCDA1E47B5}"/>
              </a:ext>
            </a:extLst>
          </p:cNvPr>
          <p:cNvSpPr txBox="1"/>
          <p:nvPr/>
        </p:nvSpPr>
        <p:spPr>
          <a:xfrm>
            <a:off x="6549389" y="2381762"/>
            <a:ext cx="2308860" cy="461665"/>
          </a:xfrm>
          <a:prstGeom prst="rect">
            <a:avLst/>
          </a:prstGeom>
          <a:noFill/>
        </p:spPr>
        <p:txBody>
          <a:bodyPr wrap="square" rtlCol="0">
            <a:spAutoFit/>
          </a:bodyPr>
          <a:lstStyle/>
          <a:p>
            <a:r>
              <a:rPr lang="en-US" sz="1200" dirty="0">
                <a:solidFill>
                  <a:srgbClr val="FF0000"/>
                </a:solidFill>
                <a:latin typeface="Helvetica Neue"/>
              </a:rPr>
              <a:t>Directed Graph - Edges only go one direction</a:t>
            </a:r>
            <a:endParaRPr lang="en-US" sz="1200" dirty="0">
              <a:solidFill>
                <a:srgbClr val="FF0000"/>
              </a:solidFill>
            </a:endParaRPr>
          </a:p>
        </p:txBody>
      </p:sp>
      <p:sp>
        <p:nvSpPr>
          <p:cNvPr id="21" name="TextBox 20">
            <a:extLst>
              <a:ext uri="{FF2B5EF4-FFF2-40B4-BE49-F238E27FC236}">
                <a16:creationId xmlns:a16="http://schemas.microsoft.com/office/drawing/2014/main" id="{18D26774-1E42-4366-BF54-37E5149CF680}"/>
              </a:ext>
            </a:extLst>
          </p:cNvPr>
          <p:cNvSpPr txBox="1"/>
          <p:nvPr/>
        </p:nvSpPr>
        <p:spPr>
          <a:xfrm>
            <a:off x="5699523" y="6488668"/>
            <a:ext cx="3480435" cy="369332"/>
          </a:xfrm>
          <a:prstGeom prst="rect">
            <a:avLst/>
          </a:prstGeom>
          <a:noFill/>
        </p:spPr>
        <p:txBody>
          <a:bodyPr wrap="square" rtlCol="0">
            <a:spAutoFit/>
          </a:bodyPr>
          <a:lstStyle/>
          <a:p>
            <a:r>
              <a:rPr lang="en-US" sz="900" dirty="0">
                <a:solidFill>
                  <a:srgbClr val="FF0000"/>
                </a:solidFill>
                <a:latin typeface="Helvetica Neue"/>
              </a:rPr>
              <a:t>Undirected Graph - Edges don't have a direction. All graphs are assumed to be undirected unless otherwise stated</a:t>
            </a:r>
            <a:endParaRPr lang="en-US" sz="900" dirty="0">
              <a:solidFill>
                <a:srgbClr val="FF0000"/>
              </a:solidFill>
            </a:endParaRPr>
          </a:p>
        </p:txBody>
      </p:sp>
    </p:spTree>
    <p:extLst>
      <p:ext uri="{BB962C8B-B14F-4D97-AF65-F5344CB8AC3E}">
        <p14:creationId xmlns:p14="http://schemas.microsoft.com/office/powerpoint/2010/main" val="583049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CD924-82DD-41C6-90B8-9F6EC1E35E53}"/>
              </a:ext>
            </a:extLst>
          </p:cNvPr>
          <p:cNvSpPr>
            <a:spLocks noGrp="1"/>
          </p:cNvSpPr>
          <p:nvPr>
            <p:ph type="title"/>
          </p:nvPr>
        </p:nvSpPr>
        <p:spPr>
          <a:xfrm>
            <a:off x="1" y="857250"/>
            <a:ext cx="5756195" cy="880110"/>
          </a:xfrm>
        </p:spPr>
        <p:txBody>
          <a:bodyPr>
            <a:normAutofit fontScale="90000"/>
          </a:bodyPr>
          <a:lstStyle/>
          <a:p>
            <a:r>
              <a:rPr lang="en-US" dirty="0"/>
              <a:t>Ways to Reference Graph Nodes</a:t>
            </a:r>
          </a:p>
        </p:txBody>
      </p:sp>
      <p:sp>
        <p:nvSpPr>
          <p:cNvPr id="3" name="Content Placeholder 2">
            <a:extLst>
              <a:ext uri="{FF2B5EF4-FFF2-40B4-BE49-F238E27FC236}">
                <a16:creationId xmlns:a16="http://schemas.microsoft.com/office/drawing/2014/main" id="{DBEE144C-2B76-4564-8630-5294819EAC25}"/>
              </a:ext>
            </a:extLst>
          </p:cNvPr>
          <p:cNvSpPr>
            <a:spLocks noGrp="1"/>
          </p:cNvSpPr>
          <p:nvPr>
            <p:ph idx="1"/>
          </p:nvPr>
        </p:nvSpPr>
        <p:spPr>
          <a:xfrm>
            <a:off x="0" y="1417320"/>
            <a:ext cx="5429250" cy="3869055"/>
          </a:xfrm>
        </p:spPr>
        <p:txBody>
          <a:bodyPr anchor="t">
            <a:normAutofit/>
          </a:bodyPr>
          <a:lstStyle/>
          <a:p>
            <a:r>
              <a:rPr lang="en-US" sz="1350" dirty="0"/>
              <a:t>Adjacency List:</a:t>
            </a:r>
          </a:p>
        </p:txBody>
      </p:sp>
      <p:pic>
        <p:nvPicPr>
          <p:cNvPr id="5" name="Picture 4">
            <a:extLst>
              <a:ext uri="{FF2B5EF4-FFF2-40B4-BE49-F238E27FC236}">
                <a16:creationId xmlns:a16="http://schemas.microsoft.com/office/drawing/2014/main" id="{76FCE29F-568E-4931-A304-39AA6A792763}"/>
              </a:ext>
            </a:extLst>
          </p:cNvPr>
          <p:cNvPicPr>
            <a:picLocks noChangeAspect="1"/>
          </p:cNvPicPr>
          <p:nvPr/>
        </p:nvPicPr>
        <p:blipFill>
          <a:blip r:embed="rId2"/>
          <a:stretch>
            <a:fillRect/>
          </a:stretch>
        </p:blipFill>
        <p:spPr>
          <a:xfrm>
            <a:off x="7186256" y="0"/>
            <a:ext cx="1957744" cy="1702390"/>
          </a:xfrm>
          <a:prstGeom prst="rect">
            <a:avLst/>
          </a:prstGeom>
        </p:spPr>
      </p:pic>
      <p:pic>
        <p:nvPicPr>
          <p:cNvPr id="7" name="Picture 6">
            <a:extLst>
              <a:ext uri="{FF2B5EF4-FFF2-40B4-BE49-F238E27FC236}">
                <a16:creationId xmlns:a16="http://schemas.microsoft.com/office/drawing/2014/main" id="{59E77222-0965-4ECF-949A-1595468A9CC6}"/>
              </a:ext>
            </a:extLst>
          </p:cNvPr>
          <p:cNvPicPr>
            <a:picLocks noChangeAspect="1"/>
          </p:cNvPicPr>
          <p:nvPr/>
        </p:nvPicPr>
        <p:blipFill>
          <a:blip r:embed="rId3"/>
          <a:stretch>
            <a:fillRect/>
          </a:stretch>
        </p:blipFill>
        <p:spPr>
          <a:xfrm>
            <a:off x="13617" y="3220618"/>
            <a:ext cx="2672669" cy="3653868"/>
          </a:xfrm>
          <a:prstGeom prst="rect">
            <a:avLst/>
          </a:prstGeom>
        </p:spPr>
      </p:pic>
      <p:pic>
        <p:nvPicPr>
          <p:cNvPr id="9" name="Picture 8">
            <a:extLst>
              <a:ext uri="{FF2B5EF4-FFF2-40B4-BE49-F238E27FC236}">
                <a16:creationId xmlns:a16="http://schemas.microsoft.com/office/drawing/2014/main" id="{7FD8A216-8CC5-4205-AE29-6E6C11B2429C}"/>
              </a:ext>
            </a:extLst>
          </p:cNvPr>
          <p:cNvPicPr>
            <a:picLocks noChangeAspect="1"/>
          </p:cNvPicPr>
          <p:nvPr/>
        </p:nvPicPr>
        <p:blipFill rotWithShape="1">
          <a:blip r:embed="rId4"/>
          <a:srcRect r="55343"/>
          <a:stretch/>
        </p:blipFill>
        <p:spPr>
          <a:xfrm>
            <a:off x="2687621" y="3789596"/>
            <a:ext cx="3741318" cy="3060226"/>
          </a:xfrm>
          <a:prstGeom prst="rect">
            <a:avLst/>
          </a:prstGeom>
        </p:spPr>
      </p:pic>
      <p:pic>
        <p:nvPicPr>
          <p:cNvPr id="11" name="Picture 10">
            <a:extLst>
              <a:ext uri="{FF2B5EF4-FFF2-40B4-BE49-F238E27FC236}">
                <a16:creationId xmlns:a16="http://schemas.microsoft.com/office/drawing/2014/main" id="{D359646B-3DD8-44C9-8EC6-EA6959A3A076}"/>
              </a:ext>
            </a:extLst>
          </p:cNvPr>
          <p:cNvPicPr>
            <a:picLocks noChangeAspect="1"/>
          </p:cNvPicPr>
          <p:nvPr/>
        </p:nvPicPr>
        <p:blipFill rotWithShape="1">
          <a:blip r:embed="rId5"/>
          <a:srcRect l="3174"/>
          <a:stretch/>
        </p:blipFill>
        <p:spPr>
          <a:xfrm>
            <a:off x="6457714" y="2302687"/>
            <a:ext cx="2686286" cy="4571798"/>
          </a:xfrm>
          <a:prstGeom prst="rect">
            <a:avLst/>
          </a:prstGeom>
        </p:spPr>
      </p:pic>
      <p:pic>
        <p:nvPicPr>
          <p:cNvPr id="13" name="Picture 12">
            <a:extLst>
              <a:ext uri="{FF2B5EF4-FFF2-40B4-BE49-F238E27FC236}">
                <a16:creationId xmlns:a16="http://schemas.microsoft.com/office/drawing/2014/main" id="{3C5D802E-B5DE-43BA-84C0-917E256D18D2}"/>
              </a:ext>
            </a:extLst>
          </p:cNvPr>
          <p:cNvPicPr>
            <a:picLocks noChangeAspect="1"/>
          </p:cNvPicPr>
          <p:nvPr/>
        </p:nvPicPr>
        <p:blipFill rotWithShape="1">
          <a:blip r:embed="rId6"/>
          <a:srcRect l="10754" t="17147" r="10624" b="11095"/>
          <a:stretch/>
        </p:blipFill>
        <p:spPr>
          <a:xfrm>
            <a:off x="5554744" y="3775392"/>
            <a:ext cx="902970" cy="887332"/>
          </a:xfrm>
          <a:prstGeom prst="rect">
            <a:avLst/>
          </a:prstGeom>
        </p:spPr>
      </p:pic>
      <p:sp>
        <p:nvSpPr>
          <p:cNvPr id="4" name="TextBox 3">
            <a:extLst>
              <a:ext uri="{FF2B5EF4-FFF2-40B4-BE49-F238E27FC236}">
                <a16:creationId xmlns:a16="http://schemas.microsoft.com/office/drawing/2014/main" id="{430856E8-309A-44E5-875A-EBCE904D8AF8}"/>
              </a:ext>
            </a:extLst>
          </p:cNvPr>
          <p:cNvSpPr txBox="1"/>
          <p:nvPr/>
        </p:nvSpPr>
        <p:spPr>
          <a:xfrm>
            <a:off x="13619" y="1641921"/>
            <a:ext cx="5756194" cy="1754326"/>
          </a:xfrm>
          <a:prstGeom prst="rect">
            <a:avLst/>
          </a:prstGeom>
          <a:noFill/>
        </p:spPr>
        <p:txBody>
          <a:bodyPr wrap="square" rtlCol="0">
            <a:spAutoFit/>
          </a:bodyPr>
          <a:lstStyle/>
          <a:p>
            <a:r>
              <a:rPr lang="en-US" sz="900" b="1" dirty="0">
                <a:solidFill>
                  <a:srgbClr val="FF0000"/>
                </a:solidFill>
              </a:rPr>
              <a:t>&gt; Adjacency List</a:t>
            </a:r>
          </a:p>
          <a:p>
            <a:endParaRPr lang="en-US" sz="900" b="1" dirty="0">
              <a:solidFill>
                <a:srgbClr val="FF0000"/>
              </a:solidFill>
            </a:endParaRPr>
          </a:p>
          <a:p>
            <a:pPr marL="128588" indent="-128588">
              <a:buFont typeface="Wingdings" panose="05000000000000000000" pitchFamily="2" charset="2"/>
              <a:buChar char="Ø"/>
            </a:pPr>
            <a:r>
              <a:rPr lang="en-US" sz="900" b="1" dirty="0">
                <a:solidFill>
                  <a:srgbClr val="FF0000"/>
                </a:solidFill>
              </a:rPr>
              <a:t>We use an object where keys represent the node labels.</a:t>
            </a:r>
          </a:p>
          <a:p>
            <a:pPr marL="128588" indent="-128588">
              <a:buFont typeface="Wingdings" panose="05000000000000000000" pitchFamily="2" charset="2"/>
              <a:buChar char="Ø"/>
            </a:pPr>
            <a:endParaRPr lang="en-US" sz="900" b="1" dirty="0">
              <a:solidFill>
                <a:srgbClr val="FF0000"/>
              </a:solidFill>
            </a:endParaRPr>
          </a:p>
          <a:p>
            <a:pPr marL="128588" indent="-128588">
              <a:buFont typeface="Wingdings" panose="05000000000000000000" pitchFamily="2" charset="2"/>
              <a:buChar char="Ø"/>
            </a:pPr>
            <a:r>
              <a:rPr lang="en-US" sz="900" b="1" dirty="0">
                <a:solidFill>
                  <a:srgbClr val="FF0000"/>
                </a:solidFill>
              </a:rPr>
              <a:t>The values associated with the keys will be an array containing all adjacent nodes,</a:t>
            </a:r>
          </a:p>
          <a:p>
            <a:pPr marL="128588" indent="-128588">
              <a:buFont typeface="Wingdings" panose="05000000000000000000" pitchFamily="2" charset="2"/>
              <a:buChar char="Ø"/>
            </a:pPr>
            <a:endParaRPr lang="en-US" sz="900" b="1" dirty="0">
              <a:solidFill>
                <a:srgbClr val="FF0000"/>
              </a:solidFill>
            </a:endParaRPr>
          </a:p>
          <a:p>
            <a:pPr marL="128588" indent="-128588">
              <a:buFont typeface="Wingdings" panose="05000000000000000000" pitchFamily="2" charset="2"/>
              <a:buChar char="Ø"/>
            </a:pPr>
            <a:r>
              <a:rPr lang="en-US" sz="900" b="1" dirty="0" err="1">
                <a:solidFill>
                  <a:srgbClr val="FF0000"/>
                </a:solidFill>
              </a:rPr>
              <a:t>ie</a:t>
            </a:r>
            <a:r>
              <a:rPr lang="en-US" sz="900" b="1" dirty="0">
                <a:solidFill>
                  <a:srgbClr val="FF0000"/>
                </a:solidFill>
              </a:rPr>
              <a:t>, the nodes which this instance (represented by a key)  should hold reference to.</a:t>
            </a:r>
          </a:p>
          <a:p>
            <a:pPr marL="128588" indent="-128588">
              <a:buFont typeface="Wingdings" panose="05000000000000000000" pitchFamily="2" charset="2"/>
              <a:buChar char="Ø"/>
            </a:pPr>
            <a:endParaRPr lang="en-US" sz="900" b="1" dirty="0">
              <a:solidFill>
                <a:srgbClr val="FF0000"/>
              </a:solidFill>
            </a:endParaRPr>
          </a:p>
          <a:p>
            <a:pPr marL="128588" indent="-128588">
              <a:buFont typeface="Wingdings" panose="05000000000000000000" pitchFamily="2" charset="2"/>
              <a:buChar char="Ø"/>
            </a:pPr>
            <a:r>
              <a:rPr lang="en-US" sz="900" b="1" dirty="0">
                <a:solidFill>
                  <a:srgbClr val="FF0000"/>
                </a:solidFill>
              </a:rPr>
              <a:t> An adjacency list is easy to implement and allows us to refer to the entire graph by simply referencing the object. </a:t>
            </a:r>
          </a:p>
          <a:p>
            <a:pPr marL="128588" indent="-128588">
              <a:buFont typeface="Wingdings" panose="05000000000000000000" pitchFamily="2" charset="2"/>
              <a:buChar char="Ø"/>
            </a:pPr>
            <a:endParaRPr lang="en-US" sz="900" b="1" dirty="0">
              <a:solidFill>
                <a:srgbClr val="FF0000"/>
              </a:solidFill>
            </a:endParaRPr>
          </a:p>
          <a:p>
            <a:r>
              <a:rPr lang="en-US" sz="900" b="1" dirty="0">
                <a:solidFill>
                  <a:srgbClr val="FF0000"/>
                </a:solidFill>
              </a:rPr>
              <a:t>&gt; The space required for an adjacency list is the number of edges in the graph.</a:t>
            </a:r>
          </a:p>
        </p:txBody>
      </p:sp>
    </p:spTree>
    <p:extLst>
      <p:ext uri="{BB962C8B-B14F-4D97-AF65-F5344CB8AC3E}">
        <p14:creationId xmlns:p14="http://schemas.microsoft.com/office/powerpoint/2010/main" val="1559882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CD924-82DD-41C6-90B8-9F6EC1E35E53}"/>
              </a:ext>
            </a:extLst>
          </p:cNvPr>
          <p:cNvSpPr>
            <a:spLocks noGrp="1"/>
          </p:cNvSpPr>
          <p:nvPr>
            <p:ph type="title"/>
          </p:nvPr>
        </p:nvSpPr>
        <p:spPr>
          <a:xfrm>
            <a:off x="1" y="857250"/>
            <a:ext cx="5756195" cy="880110"/>
          </a:xfrm>
        </p:spPr>
        <p:txBody>
          <a:bodyPr/>
          <a:lstStyle/>
          <a:p>
            <a:r>
              <a:rPr lang="en-US" dirty="0"/>
              <a:t>Basic-Graph-Class</a:t>
            </a:r>
          </a:p>
        </p:txBody>
      </p:sp>
      <p:pic>
        <p:nvPicPr>
          <p:cNvPr id="6" name="Content Placeholder 5">
            <a:extLst>
              <a:ext uri="{FF2B5EF4-FFF2-40B4-BE49-F238E27FC236}">
                <a16:creationId xmlns:a16="http://schemas.microsoft.com/office/drawing/2014/main" id="{454A2925-1B66-45D1-AD2B-5FBC4ABBA4A6}"/>
              </a:ext>
            </a:extLst>
          </p:cNvPr>
          <p:cNvPicPr>
            <a:picLocks noGrp="1" noChangeAspect="1"/>
          </p:cNvPicPr>
          <p:nvPr>
            <p:ph idx="1"/>
          </p:nvPr>
        </p:nvPicPr>
        <p:blipFill>
          <a:blip r:embed="rId2"/>
          <a:stretch>
            <a:fillRect/>
          </a:stretch>
        </p:blipFill>
        <p:spPr>
          <a:xfrm>
            <a:off x="6173600" y="1709124"/>
            <a:ext cx="3066002" cy="5148876"/>
          </a:xfrm>
        </p:spPr>
      </p:pic>
      <p:pic>
        <p:nvPicPr>
          <p:cNvPr id="15" name="Picture 14" descr="Background pattern, rectangle&#10;&#10;Description automatically generated">
            <a:extLst>
              <a:ext uri="{FF2B5EF4-FFF2-40B4-BE49-F238E27FC236}">
                <a16:creationId xmlns:a16="http://schemas.microsoft.com/office/drawing/2014/main" id="{AA9FDB4B-6C32-4AD6-96A4-1E9AB43F9A11}"/>
              </a:ext>
            </a:extLst>
          </p:cNvPr>
          <p:cNvPicPr>
            <a:picLocks noChangeAspect="1"/>
          </p:cNvPicPr>
          <p:nvPr/>
        </p:nvPicPr>
        <p:blipFill rotWithShape="1">
          <a:blip r:embed="rId3">
            <a:extLst>
              <a:ext uri="{28A0092B-C50C-407E-A947-70E740481C1C}">
                <a14:useLocalDpi xmlns:a14="http://schemas.microsoft.com/office/drawing/2010/main" val="0"/>
              </a:ext>
            </a:extLst>
          </a:blip>
          <a:srcRect l="5765" t="25044" r="71464" b="27494"/>
          <a:stretch/>
        </p:blipFill>
        <p:spPr>
          <a:xfrm>
            <a:off x="11785" y="1492148"/>
            <a:ext cx="1464008" cy="638333"/>
          </a:xfrm>
          <a:prstGeom prst="rect">
            <a:avLst/>
          </a:prstGeom>
        </p:spPr>
      </p:pic>
      <p:pic>
        <p:nvPicPr>
          <p:cNvPr id="3" name="Picture 2" descr="Text&#10;&#10;Description automatically generated">
            <a:extLst>
              <a:ext uri="{FF2B5EF4-FFF2-40B4-BE49-F238E27FC236}">
                <a16:creationId xmlns:a16="http://schemas.microsoft.com/office/drawing/2014/main" id="{B4E840FE-E7EF-4BB0-A968-174A90E1ECE9}"/>
              </a:ext>
            </a:extLst>
          </p:cNvPr>
          <p:cNvPicPr>
            <a:picLocks noChangeAspect="1"/>
          </p:cNvPicPr>
          <p:nvPr/>
        </p:nvPicPr>
        <p:blipFill rotWithShape="1">
          <a:blip r:embed="rId4">
            <a:extLst>
              <a:ext uri="{28A0092B-C50C-407E-A947-70E740481C1C}">
                <a14:useLocalDpi xmlns:a14="http://schemas.microsoft.com/office/drawing/2010/main" val="0"/>
              </a:ext>
            </a:extLst>
          </a:blip>
          <a:srcRect l="5625" t="14017" r="32461" b="14350"/>
          <a:stretch/>
        </p:blipFill>
        <p:spPr>
          <a:xfrm>
            <a:off x="3086800" y="3581531"/>
            <a:ext cx="3120488" cy="1759997"/>
          </a:xfrm>
          <a:prstGeom prst="rect">
            <a:avLst/>
          </a:prstGeom>
        </p:spPr>
      </p:pic>
      <p:pic>
        <p:nvPicPr>
          <p:cNvPr id="5" name="Picture 4" descr="Text&#10;&#10;Description automatically generated">
            <a:extLst>
              <a:ext uri="{FF2B5EF4-FFF2-40B4-BE49-F238E27FC236}">
                <a16:creationId xmlns:a16="http://schemas.microsoft.com/office/drawing/2014/main" id="{98138309-ACC3-4A5E-B988-2570CF472F7F}"/>
              </a:ext>
            </a:extLst>
          </p:cNvPr>
          <p:cNvPicPr>
            <a:picLocks noChangeAspect="1"/>
          </p:cNvPicPr>
          <p:nvPr/>
        </p:nvPicPr>
        <p:blipFill rotWithShape="1">
          <a:blip r:embed="rId5">
            <a:extLst>
              <a:ext uri="{28A0092B-C50C-407E-A947-70E740481C1C}">
                <a14:useLocalDpi xmlns:a14="http://schemas.microsoft.com/office/drawing/2010/main" val="0"/>
              </a:ext>
            </a:extLst>
          </a:blip>
          <a:srcRect l="5392" t="13435" r="54789" b="15114"/>
          <a:stretch/>
        </p:blipFill>
        <p:spPr>
          <a:xfrm>
            <a:off x="2811728" y="2130480"/>
            <a:ext cx="2423814" cy="1759997"/>
          </a:xfrm>
          <a:prstGeom prst="rect">
            <a:avLst/>
          </a:prstGeom>
        </p:spPr>
      </p:pic>
      <p:pic>
        <p:nvPicPr>
          <p:cNvPr id="8" name="Picture 7" descr="Text&#10;&#10;Description automatically generated">
            <a:extLst>
              <a:ext uri="{FF2B5EF4-FFF2-40B4-BE49-F238E27FC236}">
                <a16:creationId xmlns:a16="http://schemas.microsoft.com/office/drawing/2014/main" id="{1570F123-F5F4-47C6-B024-DD1631CB0D19}"/>
              </a:ext>
            </a:extLst>
          </p:cNvPr>
          <p:cNvPicPr>
            <a:picLocks noChangeAspect="1"/>
          </p:cNvPicPr>
          <p:nvPr/>
        </p:nvPicPr>
        <p:blipFill rotWithShape="1">
          <a:blip r:embed="rId6">
            <a:extLst>
              <a:ext uri="{28A0092B-C50C-407E-A947-70E740481C1C}">
                <a14:useLocalDpi xmlns:a14="http://schemas.microsoft.com/office/drawing/2010/main" val="0"/>
              </a:ext>
            </a:extLst>
          </a:blip>
          <a:srcRect l="5545" t="13973" r="54286" b="15002"/>
          <a:stretch/>
        </p:blipFill>
        <p:spPr>
          <a:xfrm>
            <a:off x="41646" y="4304434"/>
            <a:ext cx="3483406" cy="2553566"/>
          </a:xfrm>
          <a:prstGeom prst="rect">
            <a:avLst/>
          </a:prstGeom>
        </p:spPr>
      </p:pic>
      <p:pic>
        <p:nvPicPr>
          <p:cNvPr id="17" name="Picture 16" descr="Text&#10;&#10;Description automatically generated">
            <a:extLst>
              <a:ext uri="{FF2B5EF4-FFF2-40B4-BE49-F238E27FC236}">
                <a16:creationId xmlns:a16="http://schemas.microsoft.com/office/drawing/2014/main" id="{F1ED5C90-5FB8-4B25-BA38-C8F37145729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250" t="31307" r="40870" b="30794"/>
          <a:stretch/>
        </p:blipFill>
        <p:spPr>
          <a:xfrm>
            <a:off x="-1" y="2130480"/>
            <a:ext cx="2811729" cy="356815"/>
          </a:xfrm>
          <a:prstGeom prst="rect">
            <a:avLst/>
          </a:prstGeom>
        </p:spPr>
      </p:pic>
      <p:pic>
        <p:nvPicPr>
          <p:cNvPr id="19" name="Picture 18" descr="Text&#10;&#10;Description automatically generated">
            <a:extLst>
              <a:ext uri="{FF2B5EF4-FFF2-40B4-BE49-F238E27FC236}">
                <a16:creationId xmlns:a16="http://schemas.microsoft.com/office/drawing/2014/main" id="{C382D8A0-84A8-4D3E-A84E-7A581617FF8B}"/>
              </a:ext>
            </a:extLst>
          </p:cNvPr>
          <p:cNvPicPr>
            <a:picLocks noChangeAspect="1"/>
          </p:cNvPicPr>
          <p:nvPr/>
        </p:nvPicPr>
        <p:blipFill rotWithShape="1">
          <a:blip r:embed="rId8">
            <a:extLst>
              <a:ext uri="{28A0092B-C50C-407E-A947-70E740481C1C}">
                <a14:useLocalDpi xmlns:a14="http://schemas.microsoft.com/office/drawing/2010/main" val="0"/>
              </a:ext>
            </a:extLst>
          </a:blip>
          <a:srcRect l="5490" t="22554" r="54572" b="22476"/>
          <a:stretch/>
        </p:blipFill>
        <p:spPr>
          <a:xfrm>
            <a:off x="11785" y="2487295"/>
            <a:ext cx="2799943" cy="926330"/>
          </a:xfrm>
          <a:prstGeom prst="rect">
            <a:avLst/>
          </a:prstGeom>
        </p:spPr>
      </p:pic>
      <p:pic>
        <p:nvPicPr>
          <p:cNvPr id="21" name="Picture 20">
            <a:extLst>
              <a:ext uri="{FF2B5EF4-FFF2-40B4-BE49-F238E27FC236}">
                <a16:creationId xmlns:a16="http://schemas.microsoft.com/office/drawing/2014/main" id="{19979224-3CC2-4B55-8C8B-4372737C21A7}"/>
              </a:ext>
            </a:extLst>
          </p:cNvPr>
          <p:cNvPicPr>
            <a:picLocks noChangeAspect="1"/>
          </p:cNvPicPr>
          <p:nvPr/>
        </p:nvPicPr>
        <p:blipFill rotWithShape="1">
          <a:blip r:embed="rId9"/>
          <a:srcRect t="11773"/>
          <a:stretch/>
        </p:blipFill>
        <p:spPr>
          <a:xfrm>
            <a:off x="11784" y="3378104"/>
            <a:ext cx="2811729" cy="959427"/>
          </a:xfrm>
          <a:prstGeom prst="rect">
            <a:avLst/>
          </a:prstGeom>
        </p:spPr>
      </p:pic>
    </p:spTree>
    <p:extLst>
      <p:ext uri="{BB962C8B-B14F-4D97-AF65-F5344CB8AC3E}">
        <p14:creationId xmlns:p14="http://schemas.microsoft.com/office/powerpoint/2010/main" val="3662059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C30704-6EA2-4160-9A7B-47F4D5611D8F}"/>
              </a:ext>
            </a:extLst>
          </p:cNvPr>
          <p:cNvSpPr txBox="1"/>
          <p:nvPr/>
        </p:nvSpPr>
        <p:spPr>
          <a:xfrm>
            <a:off x="0" y="154112"/>
            <a:ext cx="3962165" cy="300082"/>
          </a:xfrm>
          <a:prstGeom prst="rect">
            <a:avLst/>
          </a:prstGeom>
          <a:noFill/>
        </p:spPr>
        <p:txBody>
          <a:bodyPr wrap="square" rtlCol="0">
            <a:spAutoFit/>
          </a:bodyPr>
          <a:lstStyle/>
          <a:p>
            <a:r>
              <a:rPr lang="en-US" sz="1350" dirty="0"/>
              <a:t>Implement-graph</a:t>
            </a:r>
          </a:p>
        </p:txBody>
      </p:sp>
      <p:pic>
        <p:nvPicPr>
          <p:cNvPr id="6" name="Picture 5">
            <a:extLst>
              <a:ext uri="{FF2B5EF4-FFF2-40B4-BE49-F238E27FC236}">
                <a16:creationId xmlns:a16="http://schemas.microsoft.com/office/drawing/2014/main" id="{90311981-D062-44FA-9EEF-35AFD3E6F201}"/>
              </a:ext>
            </a:extLst>
          </p:cNvPr>
          <p:cNvPicPr>
            <a:picLocks noChangeAspect="1"/>
          </p:cNvPicPr>
          <p:nvPr/>
        </p:nvPicPr>
        <p:blipFill>
          <a:blip r:embed="rId2"/>
          <a:stretch>
            <a:fillRect/>
          </a:stretch>
        </p:blipFill>
        <p:spPr>
          <a:xfrm>
            <a:off x="5965924" y="5186561"/>
            <a:ext cx="2160934" cy="1671440"/>
          </a:xfrm>
          <a:prstGeom prst="rect">
            <a:avLst/>
          </a:prstGeom>
        </p:spPr>
      </p:pic>
      <p:pic>
        <p:nvPicPr>
          <p:cNvPr id="12" name="Picture 11" descr="A picture containing rectangle&#10;&#10;Description automatically generated">
            <a:extLst>
              <a:ext uri="{FF2B5EF4-FFF2-40B4-BE49-F238E27FC236}">
                <a16:creationId xmlns:a16="http://schemas.microsoft.com/office/drawing/2014/main" id="{C880CFF2-E086-4472-8C0A-B22D6C23D3A0}"/>
              </a:ext>
            </a:extLst>
          </p:cNvPr>
          <p:cNvPicPr>
            <a:picLocks noChangeAspect="1"/>
          </p:cNvPicPr>
          <p:nvPr/>
        </p:nvPicPr>
        <p:blipFill rotWithShape="1">
          <a:blip r:embed="rId3">
            <a:extLst>
              <a:ext uri="{28A0092B-C50C-407E-A947-70E740481C1C}">
                <a14:useLocalDpi xmlns:a14="http://schemas.microsoft.com/office/drawing/2010/main" val="0"/>
              </a:ext>
            </a:extLst>
          </a:blip>
          <a:srcRect l="1687" t="11442" r="79625" b="12661"/>
          <a:stretch/>
        </p:blipFill>
        <p:spPr>
          <a:xfrm>
            <a:off x="0" y="934948"/>
            <a:ext cx="2587357" cy="3236359"/>
          </a:xfrm>
          <a:prstGeom prst="rect">
            <a:avLst/>
          </a:prstGeom>
        </p:spPr>
      </p:pic>
      <p:pic>
        <p:nvPicPr>
          <p:cNvPr id="14" name="Picture 13" descr="Text&#10;&#10;Description automatically generated">
            <a:extLst>
              <a:ext uri="{FF2B5EF4-FFF2-40B4-BE49-F238E27FC236}">
                <a16:creationId xmlns:a16="http://schemas.microsoft.com/office/drawing/2014/main" id="{51349088-76DA-41CD-9249-F87A485144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74" t="8872" r="23001" b="13317"/>
          <a:stretch/>
        </p:blipFill>
        <p:spPr>
          <a:xfrm>
            <a:off x="0" y="4171308"/>
            <a:ext cx="5965924" cy="2686692"/>
          </a:xfrm>
          <a:prstGeom prst="rect">
            <a:avLst/>
          </a:prstGeom>
        </p:spPr>
      </p:pic>
    </p:spTree>
    <p:extLst>
      <p:ext uri="{BB962C8B-B14F-4D97-AF65-F5344CB8AC3E}">
        <p14:creationId xmlns:p14="http://schemas.microsoft.com/office/powerpoint/2010/main" val="1035233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C7FBD2-6ECF-4885-8B1F-7538EC298A9B}"/>
              </a:ext>
            </a:extLst>
          </p:cNvPr>
          <p:cNvPicPr>
            <a:picLocks noChangeAspect="1"/>
          </p:cNvPicPr>
          <p:nvPr/>
        </p:nvPicPr>
        <p:blipFill>
          <a:blip r:embed="rId2"/>
          <a:stretch>
            <a:fillRect/>
          </a:stretch>
        </p:blipFill>
        <p:spPr>
          <a:xfrm>
            <a:off x="3475989" y="4789890"/>
            <a:ext cx="714374" cy="2071683"/>
          </a:xfrm>
          <a:prstGeom prst="rect">
            <a:avLst/>
          </a:prstGeom>
        </p:spPr>
      </p:pic>
      <p:pic>
        <p:nvPicPr>
          <p:cNvPr id="7" name="Picture 6">
            <a:extLst>
              <a:ext uri="{FF2B5EF4-FFF2-40B4-BE49-F238E27FC236}">
                <a16:creationId xmlns:a16="http://schemas.microsoft.com/office/drawing/2014/main" id="{FC63230D-A1A1-42EA-88AC-3F30EAF1B5A0}"/>
              </a:ext>
            </a:extLst>
          </p:cNvPr>
          <p:cNvPicPr>
            <a:picLocks noChangeAspect="1"/>
          </p:cNvPicPr>
          <p:nvPr/>
        </p:nvPicPr>
        <p:blipFill>
          <a:blip r:embed="rId3"/>
          <a:stretch>
            <a:fillRect/>
          </a:stretch>
        </p:blipFill>
        <p:spPr>
          <a:xfrm>
            <a:off x="32860" y="2636044"/>
            <a:ext cx="1335881" cy="2257425"/>
          </a:xfrm>
          <a:prstGeom prst="rect">
            <a:avLst/>
          </a:prstGeom>
        </p:spPr>
      </p:pic>
      <p:pic>
        <p:nvPicPr>
          <p:cNvPr id="9" name="Picture 8">
            <a:extLst>
              <a:ext uri="{FF2B5EF4-FFF2-40B4-BE49-F238E27FC236}">
                <a16:creationId xmlns:a16="http://schemas.microsoft.com/office/drawing/2014/main" id="{B664EA4F-9503-41EE-80DF-964EE8484E5B}"/>
              </a:ext>
            </a:extLst>
          </p:cNvPr>
          <p:cNvPicPr>
            <a:picLocks noChangeAspect="1"/>
          </p:cNvPicPr>
          <p:nvPr/>
        </p:nvPicPr>
        <p:blipFill>
          <a:blip r:embed="rId4"/>
          <a:stretch>
            <a:fillRect/>
          </a:stretch>
        </p:blipFill>
        <p:spPr>
          <a:xfrm>
            <a:off x="12441" y="4893469"/>
            <a:ext cx="3466148" cy="1964531"/>
          </a:xfrm>
          <a:prstGeom prst="rect">
            <a:avLst/>
          </a:prstGeom>
        </p:spPr>
      </p:pic>
      <p:pic>
        <p:nvPicPr>
          <p:cNvPr id="11" name="Picture 10">
            <a:extLst>
              <a:ext uri="{FF2B5EF4-FFF2-40B4-BE49-F238E27FC236}">
                <a16:creationId xmlns:a16="http://schemas.microsoft.com/office/drawing/2014/main" id="{3ABB18B3-6FAA-4BB5-8FDA-1B15214FE08F}"/>
              </a:ext>
            </a:extLst>
          </p:cNvPr>
          <p:cNvPicPr>
            <a:picLocks noChangeAspect="1"/>
          </p:cNvPicPr>
          <p:nvPr/>
        </p:nvPicPr>
        <p:blipFill>
          <a:blip r:embed="rId5"/>
          <a:stretch>
            <a:fillRect/>
          </a:stretch>
        </p:blipFill>
        <p:spPr>
          <a:xfrm>
            <a:off x="4190365" y="3548431"/>
            <a:ext cx="3932548" cy="3309570"/>
          </a:xfrm>
          <a:prstGeom prst="rect">
            <a:avLst/>
          </a:prstGeom>
        </p:spPr>
      </p:pic>
      <p:pic>
        <p:nvPicPr>
          <p:cNvPr id="13" name="Picture 12">
            <a:extLst>
              <a:ext uri="{FF2B5EF4-FFF2-40B4-BE49-F238E27FC236}">
                <a16:creationId xmlns:a16="http://schemas.microsoft.com/office/drawing/2014/main" id="{6F525EA8-1071-4C9A-B23D-5DDB477BD6CC}"/>
              </a:ext>
            </a:extLst>
          </p:cNvPr>
          <p:cNvPicPr>
            <a:picLocks noChangeAspect="1"/>
          </p:cNvPicPr>
          <p:nvPr/>
        </p:nvPicPr>
        <p:blipFill>
          <a:blip r:embed="rId6"/>
          <a:stretch>
            <a:fillRect/>
          </a:stretch>
        </p:blipFill>
        <p:spPr>
          <a:xfrm>
            <a:off x="8122913" y="4102513"/>
            <a:ext cx="988227" cy="2776918"/>
          </a:xfrm>
          <a:prstGeom prst="rect">
            <a:avLst/>
          </a:prstGeom>
        </p:spPr>
      </p:pic>
      <p:pic>
        <p:nvPicPr>
          <p:cNvPr id="15" name="Picture 14">
            <a:extLst>
              <a:ext uri="{FF2B5EF4-FFF2-40B4-BE49-F238E27FC236}">
                <a16:creationId xmlns:a16="http://schemas.microsoft.com/office/drawing/2014/main" id="{D11B5F4C-15EC-44C5-BF4D-7099B3EB14DB}"/>
              </a:ext>
            </a:extLst>
          </p:cNvPr>
          <p:cNvPicPr>
            <a:picLocks noChangeAspect="1"/>
          </p:cNvPicPr>
          <p:nvPr/>
        </p:nvPicPr>
        <p:blipFill>
          <a:blip r:embed="rId7"/>
          <a:stretch>
            <a:fillRect/>
          </a:stretch>
        </p:blipFill>
        <p:spPr>
          <a:xfrm>
            <a:off x="1181160" y="3192094"/>
            <a:ext cx="1962732" cy="1701376"/>
          </a:xfrm>
          <a:prstGeom prst="rect">
            <a:avLst/>
          </a:prstGeom>
        </p:spPr>
      </p:pic>
    </p:spTree>
    <p:extLst>
      <p:ext uri="{BB962C8B-B14F-4D97-AF65-F5344CB8AC3E}">
        <p14:creationId xmlns:p14="http://schemas.microsoft.com/office/powerpoint/2010/main" val="2925328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C533-7790-44E7-927E-44EF35339FAA}"/>
              </a:ext>
            </a:extLst>
          </p:cNvPr>
          <p:cNvSpPr>
            <a:spLocks noGrp="1"/>
          </p:cNvSpPr>
          <p:nvPr>
            <p:ph type="title"/>
          </p:nvPr>
        </p:nvSpPr>
        <p:spPr>
          <a:xfrm>
            <a:off x="0" y="0"/>
            <a:ext cx="7429499" cy="845820"/>
          </a:xfrm>
        </p:spPr>
        <p:txBody>
          <a:bodyPr/>
          <a:lstStyle/>
          <a:p>
            <a:r>
              <a:rPr lang="en-US" dirty="0"/>
              <a:t>Playground</a:t>
            </a:r>
          </a:p>
        </p:txBody>
      </p:sp>
      <p:pic>
        <p:nvPicPr>
          <p:cNvPr id="5" name="Picture 4">
            <a:extLst>
              <a:ext uri="{FF2B5EF4-FFF2-40B4-BE49-F238E27FC236}">
                <a16:creationId xmlns:a16="http://schemas.microsoft.com/office/drawing/2014/main" id="{50AAF3B5-6221-43E0-8474-8D773F9B00AA}"/>
              </a:ext>
            </a:extLst>
          </p:cNvPr>
          <p:cNvPicPr>
            <a:picLocks noChangeAspect="1"/>
          </p:cNvPicPr>
          <p:nvPr/>
        </p:nvPicPr>
        <p:blipFill>
          <a:blip r:embed="rId2"/>
          <a:stretch>
            <a:fillRect/>
          </a:stretch>
        </p:blipFill>
        <p:spPr>
          <a:xfrm>
            <a:off x="0" y="668160"/>
            <a:ext cx="1550194" cy="652013"/>
          </a:xfrm>
          <a:prstGeom prst="rect">
            <a:avLst/>
          </a:prstGeom>
        </p:spPr>
      </p:pic>
      <p:pic>
        <p:nvPicPr>
          <p:cNvPr id="7" name="Picture 6">
            <a:extLst>
              <a:ext uri="{FF2B5EF4-FFF2-40B4-BE49-F238E27FC236}">
                <a16:creationId xmlns:a16="http://schemas.microsoft.com/office/drawing/2014/main" id="{7804B1B3-7BD1-4F95-A094-546237DED2E2}"/>
              </a:ext>
            </a:extLst>
          </p:cNvPr>
          <p:cNvPicPr>
            <a:picLocks noChangeAspect="1"/>
          </p:cNvPicPr>
          <p:nvPr/>
        </p:nvPicPr>
        <p:blipFill>
          <a:blip r:embed="rId3"/>
          <a:stretch>
            <a:fillRect/>
          </a:stretch>
        </p:blipFill>
        <p:spPr>
          <a:xfrm>
            <a:off x="101679" y="2888326"/>
            <a:ext cx="1550194" cy="535781"/>
          </a:xfrm>
          <a:prstGeom prst="rect">
            <a:avLst/>
          </a:prstGeom>
        </p:spPr>
      </p:pic>
      <p:pic>
        <p:nvPicPr>
          <p:cNvPr id="9" name="Picture 8">
            <a:extLst>
              <a:ext uri="{FF2B5EF4-FFF2-40B4-BE49-F238E27FC236}">
                <a16:creationId xmlns:a16="http://schemas.microsoft.com/office/drawing/2014/main" id="{D90C3DC6-0BDC-4823-9FE3-6AD81FAD9576}"/>
              </a:ext>
            </a:extLst>
          </p:cNvPr>
          <p:cNvPicPr>
            <a:picLocks noChangeAspect="1"/>
          </p:cNvPicPr>
          <p:nvPr/>
        </p:nvPicPr>
        <p:blipFill>
          <a:blip r:embed="rId4"/>
          <a:stretch>
            <a:fillRect/>
          </a:stretch>
        </p:blipFill>
        <p:spPr>
          <a:xfrm>
            <a:off x="101679" y="3354203"/>
            <a:ext cx="2068839" cy="1206368"/>
          </a:xfrm>
          <a:prstGeom prst="rect">
            <a:avLst/>
          </a:prstGeom>
        </p:spPr>
      </p:pic>
      <p:pic>
        <p:nvPicPr>
          <p:cNvPr id="11" name="Picture 10">
            <a:extLst>
              <a:ext uri="{FF2B5EF4-FFF2-40B4-BE49-F238E27FC236}">
                <a16:creationId xmlns:a16="http://schemas.microsoft.com/office/drawing/2014/main" id="{E26F75A5-66F8-4691-951C-EB94533FFA63}"/>
              </a:ext>
            </a:extLst>
          </p:cNvPr>
          <p:cNvPicPr>
            <a:picLocks noChangeAspect="1"/>
          </p:cNvPicPr>
          <p:nvPr/>
        </p:nvPicPr>
        <p:blipFill>
          <a:blip r:embed="rId5"/>
          <a:stretch>
            <a:fillRect/>
          </a:stretch>
        </p:blipFill>
        <p:spPr>
          <a:xfrm>
            <a:off x="111204" y="4560571"/>
            <a:ext cx="2800717" cy="1440179"/>
          </a:xfrm>
          <a:prstGeom prst="rect">
            <a:avLst/>
          </a:prstGeom>
        </p:spPr>
      </p:pic>
      <p:pic>
        <p:nvPicPr>
          <p:cNvPr id="13" name="Picture 12">
            <a:extLst>
              <a:ext uri="{FF2B5EF4-FFF2-40B4-BE49-F238E27FC236}">
                <a16:creationId xmlns:a16="http://schemas.microsoft.com/office/drawing/2014/main" id="{1AF6B7D8-59C9-4D58-BF8A-CC74027591BB}"/>
              </a:ext>
            </a:extLst>
          </p:cNvPr>
          <p:cNvPicPr>
            <a:picLocks noChangeAspect="1"/>
          </p:cNvPicPr>
          <p:nvPr/>
        </p:nvPicPr>
        <p:blipFill>
          <a:blip r:embed="rId6"/>
          <a:stretch>
            <a:fillRect/>
          </a:stretch>
        </p:blipFill>
        <p:spPr>
          <a:xfrm>
            <a:off x="1651873" y="2082008"/>
            <a:ext cx="2443690" cy="1222013"/>
          </a:xfrm>
          <a:prstGeom prst="rect">
            <a:avLst/>
          </a:prstGeom>
        </p:spPr>
      </p:pic>
      <p:pic>
        <p:nvPicPr>
          <p:cNvPr id="15" name="Picture 14">
            <a:extLst>
              <a:ext uri="{FF2B5EF4-FFF2-40B4-BE49-F238E27FC236}">
                <a16:creationId xmlns:a16="http://schemas.microsoft.com/office/drawing/2014/main" id="{2FEDF0F2-8E6C-4AA0-BCFA-DFEFD9785E65}"/>
              </a:ext>
            </a:extLst>
          </p:cNvPr>
          <p:cNvPicPr>
            <a:picLocks noChangeAspect="1"/>
          </p:cNvPicPr>
          <p:nvPr/>
        </p:nvPicPr>
        <p:blipFill>
          <a:blip r:embed="rId7"/>
          <a:stretch>
            <a:fillRect/>
          </a:stretch>
        </p:blipFill>
        <p:spPr>
          <a:xfrm>
            <a:off x="2060908" y="3188971"/>
            <a:ext cx="2616077" cy="1382783"/>
          </a:xfrm>
          <a:prstGeom prst="rect">
            <a:avLst/>
          </a:prstGeom>
        </p:spPr>
      </p:pic>
      <p:pic>
        <p:nvPicPr>
          <p:cNvPr id="17" name="Picture 16">
            <a:extLst>
              <a:ext uri="{FF2B5EF4-FFF2-40B4-BE49-F238E27FC236}">
                <a16:creationId xmlns:a16="http://schemas.microsoft.com/office/drawing/2014/main" id="{8C4944C5-B027-4BCC-BF77-A11432801AD6}"/>
              </a:ext>
            </a:extLst>
          </p:cNvPr>
          <p:cNvPicPr>
            <a:picLocks noChangeAspect="1"/>
          </p:cNvPicPr>
          <p:nvPr/>
        </p:nvPicPr>
        <p:blipFill>
          <a:blip r:embed="rId8"/>
          <a:stretch>
            <a:fillRect/>
          </a:stretch>
        </p:blipFill>
        <p:spPr>
          <a:xfrm>
            <a:off x="2384648" y="4474845"/>
            <a:ext cx="2974409" cy="1525905"/>
          </a:xfrm>
          <a:prstGeom prst="rect">
            <a:avLst/>
          </a:prstGeom>
        </p:spPr>
      </p:pic>
      <p:pic>
        <p:nvPicPr>
          <p:cNvPr id="19" name="Picture 18">
            <a:extLst>
              <a:ext uri="{FF2B5EF4-FFF2-40B4-BE49-F238E27FC236}">
                <a16:creationId xmlns:a16="http://schemas.microsoft.com/office/drawing/2014/main" id="{B26E28C7-EB40-40F5-8DC6-E1DB109910FF}"/>
              </a:ext>
            </a:extLst>
          </p:cNvPr>
          <p:cNvPicPr>
            <a:picLocks noChangeAspect="1"/>
          </p:cNvPicPr>
          <p:nvPr/>
        </p:nvPicPr>
        <p:blipFill>
          <a:blip r:embed="rId9"/>
          <a:stretch>
            <a:fillRect/>
          </a:stretch>
        </p:blipFill>
        <p:spPr>
          <a:xfrm>
            <a:off x="5239162" y="4829175"/>
            <a:ext cx="1664494" cy="1171575"/>
          </a:xfrm>
          <a:prstGeom prst="rect">
            <a:avLst/>
          </a:prstGeom>
        </p:spPr>
      </p:pic>
    </p:spTree>
    <p:extLst>
      <p:ext uri="{BB962C8B-B14F-4D97-AF65-F5344CB8AC3E}">
        <p14:creationId xmlns:p14="http://schemas.microsoft.com/office/powerpoint/2010/main" val="2249209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C533-7790-44E7-927E-44EF35339FAA}"/>
              </a:ext>
            </a:extLst>
          </p:cNvPr>
          <p:cNvSpPr>
            <a:spLocks noGrp="1"/>
          </p:cNvSpPr>
          <p:nvPr>
            <p:ph type="title"/>
          </p:nvPr>
        </p:nvSpPr>
        <p:spPr>
          <a:xfrm>
            <a:off x="101680" y="1308735"/>
            <a:ext cx="7429499" cy="845820"/>
          </a:xfrm>
        </p:spPr>
        <p:txBody>
          <a:bodyPr/>
          <a:lstStyle/>
          <a:p>
            <a:r>
              <a:rPr lang="en-US" dirty="0"/>
              <a:t>Playground Testing</a:t>
            </a:r>
          </a:p>
        </p:txBody>
      </p:sp>
      <p:pic>
        <p:nvPicPr>
          <p:cNvPr id="12" name="Picture 11">
            <a:extLst>
              <a:ext uri="{FF2B5EF4-FFF2-40B4-BE49-F238E27FC236}">
                <a16:creationId xmlns:a16="http://schemas.microsoft.com/office/drawing/2014/main" id="{F14980FD-CAED-4EE0-B82B-78ABC7FB50DB}"/>
              </a:ext>
            </a:extLst>
          </p:cNvPr>
          <p:cNvPicPr>
            <a:picLocks noChangeAspect="1"/>
          </p:cNvPicPr>
          <p:nvPr/>
        </p:nvPicPr>
        <p:blipFill>
          <a:blip r:embed="rId2"/>
          <a:stretch>
            <a:fillRect/>
          </a:stretch>
        </p:blipFill>
        <p:spPr>
          <a:xfrm>
            <a:off x="101680" y="2616756"/>
            <a:ext cx="2148298" cy="3383994"/>
          </a:xfrm>
          <a:prstGeom prst="rect">
            <a:avLst/>
          </a:prstGeom>
        </p:spPr>
      </p:pic>
      <p:pic>
        <p:nvPicPr>
          <p:cNvPr id="16" name="Picture 15">
            <a:extLst>
              <a:ext uri="{FF2B5EF4-FFF2-40B4-BE49-F238E27FC236}">
                <a16:creationId xmlns:a16="http://schemas.microsoft.com/office/drawing/2014/main" id="{FED0E459-7F90-448A-A79E-5AD37EEB007C}"/>
              </a:ext>
            </a:extLst>
          </p:cNvPr>
          <p:cNvPicPr>
            <a:picLocks noChangeAspect="1"/>
          </p:cNvPicPr>
          <p:nvPr/>
        </p:nvPicPr>
        <p:blipFill>
          <a:blip r:embed="rId3"/>
          <a:stretch>
            <a:fillRect/>
          </a:stretch>
        </p:blipFill>
        <p:spPr>
          <a:xfrm>
            <a:off x="2249977" y="2335693"/>
            <a:ext cx="2790653" cy="3665057"/>
          </a:xfrm>
          <a:prstGeom prst="rect">
            <a:avLst/>
          </a:prstGeom>
        </p:spPr>
      </p:pic>
    </p:spTree>
    <p:extLst>
      <p:ext uri="{BB962C8B-B14F-4D97-AF65-F5344CB8AC3E}">
        <p14:creationId xmlns:p14="http://schemas.microsoft.com/office/powerpoint/2010/main" val="3512821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E27D-B482-4721-87D2-D610CEE1D251}"/>
              </a:ext>
            </a:extLst>
          </p:cNvPr>
          <p:cNvSpPr>
            <a:spLocks noGrp="1"/>
          </p:cNvSpPr>
          <p:nvPr>
            <p:ph type="title"/>
          </p:nvPr>
        </p:nvSpPr>
        <p:spPr>
          <a:xfrm>
            <a:off x="0" y="1008957"/>
            <a:ext cx="7429499" cy="534093"/>
          </a:xfrm>
        </p:spPr>
        <p:txBody>
          <a:bodyPr/>
          <a:lstStyle/>
          <a:p>
            <a:r>
              <a:rPr lang="en-US" dirty="0"/>
              <a:t>Projects: #1</a:t>
            </a:r>
          </a:p>
        </p:txBody>
      </p:sp>
      <p:pic>
        <p:nvPicPr>
          <p:cNvPr id="5" name="Picture 4">
            <a:extLst>
              <a:ext uri="{FF2B5EF4-FFF2-40B4-BE49-F238E27FC236}">
                <a16:creationId xmlns:a16="http://schemas.microsoft.com/office/drawing/2014/main" id="{E22D4AC1-FE36-4E13-ACF7-2730A4B03ECF}"/>
              </a:ext>
            </a:extLst>
          </p:cNvPr>
          <p:cNvPicPr>
            <a:picLocks noChangeAspect="1"/>
          </p:cNvPicPr>
          <p:nvPr/>
        </p:nvPicPr>
        <p:blipFill>
          <a:blip r:embed="rId2"/>
          <a:stretch>
            <a:fillRect/>
          </a:stretch>
        </p:blipFill>
        <p:spPr>
          <a:xfrm>
            <a:off x="0" y="1858580"/>
            <a:ext cx="3092335" cy="2882792"/>
          </a:xfrm>
          <a:prstGeom prst="rect">
            <a:avLst/>
          </a:prstGeom>
        </p:spPr>
      </p:pic>
      <p:pic>
        <p:nvPicPr>
          <p:cNvPr id="9" name="Picture 8">
            <a:extLst>
              <a:ext uri="{FF2B5EF4-FFF2-40B4-BE49-F238E27FC236}">
                <a16:creationId xmlns:a16="http://schemas.microsoft.com/office/drawing/2014/main" id="{04699B77-8BED-4408-9762-E35737CC1605}"/>
              </a:ext>
            </a:extLst>
          </p:cNvPr>
          <p:cNvPicPr>
            <a:picLocks noChangeAspect="1"/>
          </p:cNvPicPr>
          <p:nvPr/>
        </p:nvPicPr>
        <p:blipFill>
          <a:blip r:embed="rId3"/>
          <a:stretch>
            <a:fillRect/>
          </a:stretch>
        </p:blipFill>
        <p:spPr>
          <a:xfrm>
            <a:off x="3092335" y="1858580"/>
            <a:ext cx="3247928" cy="2325485"/>
          </a:xfrm>
          <a:prstGeom prst="rect">
            <a:avLst/>
          </a:prstGeom>
        </p:spPr>
      </p:pic>
      <p:pic>
        <p:nvPicPr>
          <p:cNvPr id="15" name="Picture 14">
            <a:extLst>
              <a:ext uri="{FF2B5EF4-FFF2-40B4-BE49-F238E27FC236}">
                <a16:creationId xmlns:a16="http://schemas.microsoft.com/office/drawing/2014/main" id="{1668FE4A-F842-4C17-B602-E9EC95492783}"/>
              </a:ext>
            </a:extLst>
          </p:cNvPr>
          <p:cNvPicPr>
            <a:picLocks noChangeAspect="1"/>
          </p:cNvPicPr>
          <p:nvPr/>
        </p:nvPicPr>
        <p:blipFill>
          <a:blip r:embed="rId4"/>
          <a:stretch>
            <a:fillRect/>
          </a:stretch>
        </p:blipFill>
        <p:spPr>
          <a:xfrm>
            <a:off x="3092335" y="4191291"/>
            <a:ext cx="2736695" cy="1809460"/>
          </a:xfrm>
          <a:prstGeom prst="rect">
            <a:avLst/>
          </a:prstGeom>
        </p:spPr>
      </p:pic>
    </p:spTree>
    <p:extLst>
      <p:ext uri="{BB962C8B-B14F-4D97-AF65-F5344CB8AC3E}">
        <p14:creationId xmlns:p14="http://schemas.microsoft.com/office/powerpoint/2010/main" val="357095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ext uri="{BEBA8EAE-BF5A-486C-A8C5-ECC9F3942E4B}">
                <a14:imgProps xmlns:a14="http://schemas.microsoft.com/office/drawing/2010/main">
                  <a14:imgLayer r:embed="rId3">
                    <a14:imgEffect>
                      <a14:sharpenSoften amount="48000"/>
                    </a14:imgEffect>
                    <a14:imgEffect>
                      <a14:colorTemperature colorTemp="7572"/>
                    </a14:imgEffect>
                    <a14:imgEffect>
                      <a14:saturation sat="28000"/>
                    </a14:imgEffect>
                    <a14:imgEffect>
                      <a14:brightnessContrast bright="6000" contrast="18000"/>
                    </a14:imgEffect>
                  </a14:imgLayer>
                </a14:imgProps>
              </a:ext>
            </a:extLst>
          </a:blip>
          <a:stretch/>
        </a:blip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9A97F8E-347D-4949-91B3-3477C4B5101F}"/>
              </a:ext>
            </a:extLst>
          </p:cNvPr>
          <p:cNvGraphicFramePr/>
          <p:nvPr>
            <p:extLst>
              <p:ext uri="{D42A27DB-BD31-4B8C-83A1-F6EECF244321}">
                <p14:modId xmlns:p14="http://schemas.microsoft.com/office/powerpoint/2010/main" val="3702916023"/>
              </p:ext>
            </p:extLst>
          </p:nvPr>
        </p:nvGraphicFramePr>
        <p:xfrm>
          <a:off x="42928" y="1"/>
          <a:ext cx="9101072" cy="71407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B5403B3C-C778-4AEE-AD03-573C2200229A}"/>
              </a:ext>
            </a:extLst>
          </p:cNvPr>
          <p:cNvSpPr txBox="1"/>
          <p:nvPr/>
        </p:nvSpPr>
        <p:spPr>
          <a:xfrm>
            <a:off x="42928" y="2517169"/>
            <a:ext cx="9144000" cy="3970318"/>
          </a:xfrm>
          <a:prstGeom prst="rect">
            <a:avLst/>
          </a:prstGeom>
          <a:gradFill flip="none" rotWithShape="1">
            <a:gsLst>
              <a:gs pos="69000">
                <a:schemeClr val="accent1">
                  <a:lumMod val="0"/>
                  <a:alpha val="43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lvl="0"/>
            <a:r>
              <a:rPr lang="en-US" sz="1200" b="1" dirty="0">
                <a:solidFill>
                  <a:srgbClr val="C00000"/>
                </a:solidFill>
                <a:highlight>
                  <a:srgbClr val="C0C0C0"/>
                </a:highlight>
              </a:rPr>
              <a:t>IP Suite</a:t>
            </a:r>
          </a:p>
          <a:p>
            <a:pPr lvl="0"/>
            <a:r>
              <a:rPr lang="en-US" sz="1200" b="1" dirty="0">
                <a:solidFill>
                  <a:srgbClr val="C00000"/>
                </a:solidFill>
              </a:rPr>
              <a:t>Identify the correct fields of an IPv6 header.</a:t>
            </a:r>
          </a:p>
          <a:p>
            <a:pPr lvl="0"/>
            <a:r>
              <a:rPr lang="en-US" sz="1200" b="1" dirty="0">
                <a:solidFill>
                  <a:srgbClr val="C00000"/>
                </a:solidFill>
              </a:rPr>
              <a:t>Compared to IPv4's 14 (yikes!) header fields, we now only use 8 fields. They are all listed here, but the main things to be familiar with are the version to indicate IPv4 vs IPv6, as well as the source and destination IP address fields:</a:t>
            </a:r>
          </a:p>
          <a:p>
            <a:pPr lvl="0"/>
            <a:r>
              <a:rPr lang="en-US" sz="1200" b="1" dirty="0">
                <a:solidFill>
                  <a:srgbClr val="C00000"/>
                </a:solidFill>
              </a:rPr>
              <a:t>Version: Just like IPv4, the first four bits of our packet header represent our version number, which is 0110, representing our decimal 6.</a:t>
            </a:r>
          </a:p>
          <a:p>
            <a:pPr lvl="0"/>
            <a:endParaRPr lang="en-US" sz="1200" b="1" dirty="0">
              <a:solidFill>
                <a:srgbClr val="C00000"/>
              </a:solidFill>
            </a:endParaRPr>
          </a:p>
          <a:p>
            <a:pPr marL="171450" lvl="0" indent="-171450">
              <a:buFont typeface="Arial" panose="020B0604020202020204" pitchFamily="34" charset="0"/>
              <a:buChar char="•"/>
            </a:pPr>
            <a:r>
              <a:rPr lang="en-US" sz="1200" b="1" dirty="0">
                <a:solidFill>
                  <a:srgbClr val="C00000"/>
                </a:solidFill>
                <a:highlight>
                  <a:srgbClr val="C0C0C0"/>
                </a:highlight>
              </a:rPr>
              <a:t>Traffic Class: </a:t>
            </a:r>
            <a:r>
              <a:rPr lang="en-US" sz="1200" b="1" dirty="0">
                <a:solidFill>
                  <a:srgbClr val="C00000"/>
                </a:solidFill>
              </a:rPr>
              <a:t>	Identifies the type of packet data</a:t>
            </a:r>
          </a:p>
          <a:p>
            <a:pPr lvl="0"/>
            <a:endParaRPr lang="en-US" sz="1200" b="1" dirty="0">
              <a:solidFill>
                <a:srgbClr val="C00000"/>
              </a:solidFill>
            </a:endParaRPr>
          </a:p>
          <a:p>
            <a:pPr marL="171450" lvl="0" indent="-171450">
              <a:buFont typeface="Arial" panose="020B0604020202020204" pitchFamily="34" charset="0"/>
              <a:buChar char="•"/>
            </a:pPr>
            <a:r>
              <a:rPr lang="en-US" sz="1200" b="1" dirty="0">
                <a:solidFill>
                  <a:srgbClr val="C00000"/>
                </a:solidFill>
                <a:highlight>
                  <a:srgbClr val="C0C0C0"/>
                </a:highlight>
              </a:rPr>
              <a:t>Flow Label: </a:t>
            </a:r>
            <a:r>
              <a:rPr lang="en-US" sz="1200" b="1" dirty="0">
                <a:solidFill>
                  <a:srgbClr val="C00000"/>
                </a:solidFill>
              </a:rPr>
              <a:t>		Adds packet sequencing to IP, but is experimental</a:t>
            </a:r>
          </a:p>
          <a:p>
            <a:pPr lvl="0"/>
            <a:endParaRPr lang="en-US" sz="1200" b="1" dirty="0">
              <a:solidFill>
                <a:srgbClr val="C00000"/>
              </a:solidFill>
            </a:endParaRPr>
          </a:p>
          <a:p>
            <a:pPr marL="171450" lvl="0" indent="-171450">
              <a:buFont typeface="Arial" panose="020B0604020202020204" pitchFamily="34" charset="0"/>
              <a:buChar char="•"/>
            </a:pPr>
            <a:r>
              <a:rPr lang="en-US" sz="1200" b="1" dirty="0">
                <a:solidFill>
                  <a:srgbClr val="C00000"/>
                </a:solidFill>
                <a:highlight>
                  <a:srgbClr val="C0C0C0"/>
                </a:highlight>
              </a:rPr>
              <a:t>Payload Length</a:t>
            </a:r>
            <a:r>
              <a:rPr lang="en-US" sz="1200" b="1" dirty="0">
                <a:solidFill>
                  <a:srgbClr val="C00000"/>
                </a:solidFill>
              </a:rPr>
              <a:t>: 	</a:t>
            </a:r>
            <a:r>
              <a:rPr lang="en-US" sz="1200" b="1" dirty="0" err="1">
                <a:solidFill>
                  <a:srgbClr val="C00000"/>
                </a:solidFill>
              </a:rPr>
              <a:t>Specifiies</a:t>
            </a:r>
            <a:r>
              <a:rPr lang="en-US" sz="1200" b="1" dirty="0">
                <a:solidFill>
                  <a:srgbClr val="C00000"/>
                </a:solidFill>
              </a:rPr>
              <a:t> the size of this packet</a:t>
            </a:r>
          </a:p>
          <a:p>
            <a:pPr lvl="0"/>
            <a:endParaRPr lang="en-US" sz="1200" b="1" dirty="0">
              <a:solidFill>
                <a:srgbClr val="C00000"/>
              </a:solidFill>
            </a:endParaRPr>
          </a:p>
          <a:p>
            <a:pPr marL="171450" lvl="0" indent="-171450">
              <a:buFont typeface="Arial" panose="020B0604020202020204" pitchFamily="34" charset="0"/>
              <a:buChar char="•"/>
            </a:pPr>
            <a:r>
              <a:rPr lang="en-US" sz="1200" b="1" dirty="0">
                <a:solidFill>
                  <a:srgbClr val="C00000"/>
                </a:solidFill>
                <a:highlight>
                  <a:srgbClr val="C0C0C0"/>
                </a:highlight>
              </a:rPr>
              <a:t>Next Header</a:t>
            </a:r>
            <a:r>
              <a:rPr lang="en-US" sz="1200" b="1" dirty="0">
                <a:solidFill>
                  <a:srgbClr val="C00000"/>
                </a:solidFill>
              </a:rPr>
              <a:t>:	 	Typically identifies the Transport Layer protocol (TCP, UDP, etc.). It can also indicate an extension header is present, where extra options for the packet are specified (similar concept to the Options field of IPv4, but a different, chainable implementation)</a:t>
            </a:r>
          </a:p>
          <a:p>
            <a:pPr lvl="0"/>
            <a:endParaRPr lang="en-US" sz="1200" b="1" dirty="0">
              <a:solidFill>
                <a:srgbClr val="C00000"/>
              </a:solidFill>
            </a:endParaRPr>
          </a:p>
          <a:p>
            <a:pPr marL="171450" lvl="0" indent="-171450">
              <a:buFont typeface="Arial" panose="020B0604020202020204" pitchFamily="34" charset="0"/>
              <a:buChar char="•"/>
            </a:pPr>
            <a:r>
              <a:rPr lang="en-US" sz="1200" b="1" dirty="0">
                <a:solidFill>
                  <a:srgbClr val="C00000"/>
                </a:solidFill>
                <a:highlight>
                  <a:srgbClr val="C0C0C0"/>
                </a:highlight>
              </a:rPr>
              <a:t>Hop Limit: </a:t>
            </a:r>
            <a:r>
              <a:rPr lang="en-US" sz="1200" b="1" dirty="0">
                <a:solidFill>
                  <a:srgbClr val="C00000"/>
                </a:solidFill>
              </a:rPr>
              <a:t>	Decremented by one each time this packet passes through an intermediary. Prevents the packet from being passed around forever.</a:t>
            </a:r>
          </a:p>
          <a:p>
            <a:pPr lvl="0"/>
            <a:r>
              <a:rPr lang="en-US" sz="1200" b="1" dirty="0">
                <a:solidFill>
                  <a:srgbClr val="C00000"/>
                </a:solidFill>
              </a:rPr>
              <a:t>Source IP Address</a:t>
            </a:r>
          </a:p>
          <a:p>
            <a:pPr lvl="0"/>
            <a:r>
              <a:rPr lang="en-US" sz="1200" b="1" dirty="0">
                <a:solidFill>
                  <a:srgbClr val="C00000"/>
                </a:solidFill>
              </a:rPr>
              <a:t>Destination IP Address</a:t>
            </a:r>
          </a:p>
        </p:txBody>
      </p:sp>
    </p:spTree>
    <p:extLst>
      <p:ext uri="{BB962C8B-B14F-4D97-AF65-F5344CB8AC3E}">
        <p14:creationId xmlns:p14="http://schemas.microsoft.com/office/powerpoint/2010/main" val="1226470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E819-A58C-470B-9B4D-E0A9F680668D}"/>
              </a:ext>
            </a:extLst>
          </p:cNvPr>
          <p:cNvSpPr>
            <a:spLocks noGrp="1"/>
          </p:cNvSpPr>
          <p:nvPr>
            <p:ph type="title"/>
          </p:nvPr>
        </p:nvSpPr>
        <p:spPr>
          <a:xfrm>
            <a:off x="1" y="990254"/>
            <a:ext cx="4002578" cy="752302"/>
          </a:xfrm>
        </p:spPr>
        <p:txBody>
          <a:bodyPr>
            <a:normAutofit fontScale="90000"/>
          </a:bodyPr>
          <a:lstStyle/>
          <a:p>
            <a:r>
              <a:rPr lang="en-US" dirty="0"/>
              <a:t>Project 1-leetcode 105</a:t>
            </a:r>
          </a:p>
        </p:txBody>
      </p:sp>
      <p:pic>
        <p:nvPicPr>
          <p:cNvPr id="5" name="Content Placeholder 4">
            <a:extLst>
              <a:ext uri="{FF2B5EF4-FFF2-40B4-BE49-F238E27FC236}">
                <a16:creationId xmlns:a16="http://schemas.microsoft.com/office/drawing/2014/main" id="{607013CE-F523-4755-B40E-3451E1115393}"/>
              </a:ext>
            </a:extLst>
          </p:cNvPr>
          <p:cNvPicPr>
            <a:picLocks noGrp="1" noChangeAspect="1"/>
          </p:cNvPicPr>
          <p:nvPr>
            <p:ph idx="1"/>
          </p:nvPr>
        </p:nvPicPr>
        <p:blipFill>
          <a:blip r:embed="rId2"/>
          <a:stretch>
            <a:fillRect/>
          </a:stretch>
        </p:blipFill>
        <p:spPr>
          <a:xfrm>
            <a:off x="0" y="1517073"/>
            <a:ext cx="2179112" cy="2083377"/>
          </a:xfrm>
        </p:spPr>
      </p:pic>
      <p:pic>
        <p:nvPicPr>
          <p:cNvPr id="7" name="Picture 6">
            <a:extLst>
              <a:ext uri="{FF2B5EF4-FFF2-40B4-BE49-F238E27FC236}">
                <a16:creationId xmlns:a16="http://schemas.microsoft.com/office/drawing/2014/main" id="{77A5E742-4C9B-483C-A1ED-5027B9938ECB}"/>
              </a:ext>
            </a:extLst>
          </p:cNvPr>
          <p:cNvPicPr>
            <a:picLocks noChangeAspect="1"/>
          </p:cNvPicPr>
          <p:nvPr/>
        </p:nvPicPr>
        <p:blipFill>
          <a:blip r:embed="rId3"/>
          <a:stretch>
            <a:fillRect/>
          </a:stretch>
        </p:blipFill>
        <p:spPr>
          <a:xfrm>
            <a:off x="1" y="3583564"/>
            <a:ext cx="5716835" cy="2417186"/>
          </a:xfrm>
          <a:prstGeom prst="rect">
            <a:avLst/>
          </a:prstGeom>
        </p:spPr>
      </p:pic>
    </p:spTree>
    <p:extLst>
      <p:ext uri="{BB962C8B-B14F-4D97-AF65-F5344CB8AC3E}">
        <p14:creationId xmlns:p14="http://schemas.microsoft.com/office/powerpoint/2010/main" val="2652008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446A-02BE-4EB8-9471-F06420E2C731}"/>
              </a:ext>
            </a:extLst>
          </p:cNvPr>
          <p:cNvSpPr>
            <a:spLocks noGrp="1"/>
          </p:cNvSpPr>
          <p:nvPr>
            <p:ph type="title"/>
          </p:nvPr>
        </p:nvSpPr>
        <p:spPr>
          <a:xfrm>
            <a:off x="0" y="857250"/>
            <a:ext cx="7429499" cy="721129"/>
          </a:xfrm>
        </p:spPr>
        <p:txBody>
          <a:bodyPr>
            <a:normAutofit fontScale="90000"/>
          </a:bodyPr>
          <a:lstStyle/>
          <a:p>
            <a:r>
              <a:rPr lang="en-US" dirty="0"/>
              <a:t>Project 2 BST</a:t>
            </a:r>
            <a:br>
              <a:rPr lang="en-US" dirty="0"/>
            </a:br>
            <a:endParaRPr lang="en-US" dirty="0"/>
          </a:p>
        </p:txBody>
      </p:sp>
      <p:pic>
        <p:nvPicPr>
          <p:cNvPr id="5" name="Picture 4">
            <a:extLst>
              <a:ext uri="{FF2B5EF4-FFF2-40B4-BE49-F238E27FC236}">
                <a16:creationId xmlns:a16="http://schemas.microsoft.com/office/drawing/2014/main" id="{2704D35F-64C8-4356-92B4-D0D5B7F2725E}"/>
              </a:ext>
            </a:extLst>
          </p:cNvPr>
          <p:cNvPicPr>
            <a:picLocks noChangeAspect="1"/>
          </p:cNvPicPr>
          <p:nvPr/>
        </p:nvPicPr>
        <p:blipFill>
          <a:blip r:embed="rId2"/>
          <a:stretch>
            <a:fillRect/>
          </a:stretch>
        </p:blipFill>
        <p:spPr>
          <a:xfrm>
            <a:off x="0" y="2389137"/>
            <a:ext cx="1664624" cy="1132732"/>
          </a:xfrm>
          <a:prstGeom prst="rect">
            <a:avLst/>
          </a:prstGeom>
        </p:spPr>
      </p:pic>
      <p:pic>
        <p:nvPicPr>
          <p:cNvPr id="9" name="Picture 8">
            <a:extLst>
              <a:ext uri="{FF2B5EF4-FFF2-40B4-BE49-F238E27FC236}">
                <a16:creationId xmlns:a16="http://schemas.microsoft.com/office/drawing/2014/main" id="{774672E1-236A-4214-87DD-BE6402554BE4}"/>
              </a:ext>
            </a:extLst>
          </p:cNvPr>
          <p:cNvPicPr>
            <a:picLocks noChangeAspect="1"/>
          </p:cNvPicPr>
          <p:nvPr/>
        </p:nvPicPr>
        <p:blipFill>
          <a:blip r:embed="rId3"/>
          <a:stretch>
            <a:fillRect/>
          </a:stretch>
        </p:blipFill>
        <p:spPr>
          <a:xfrm>
            <a:off x="0" y="3521869"/>
            <a:ext cx="2407444" cy="2478881"/>
          </a:xfrm>
          <a:prstGeom prst="rect">
            <a:avLst/>
          </a:prstGeom>
        </p:spPr>
      </p:pic>
      <p:pic>
        <p:nvPicPr>
          <p:cNvPr id="11" name="Picture 10">
            <a:extLst>
              <a:ext uri="{FF2B5EF4-FFF2-40B4-BE49-F238E27FC236}">
                <a16:creationId xmlns:a16="http://schemas.microsoft.com/office/drawing/2014/main" id="{ECC37362-35ED-4C8E-832E-81AD93E00722}"/>
              </a:ext>
            </a:extLst>
          </p:cNvPr>
          <p:cNvPicPr>
            <a:picLocks noChangeAspect="1"/>
          </p:cNvPicPr>
          <p:nvPr/>
        </p:nvPicPr>
        <p:blipFill>
          <a:blip r:embed="rId4"/>
          <a:stretch>
            <a:fillRect/>
          </a:stretch>
        </p:blipFill>
        <p:spPr>
          <a:xfrm>
            <a:off x="2407444" y="3393605"/>
            <a:ext cx="2586038" cy="2614613"/>
          </a:xfrm>
          <a:prstGeom prst="rect">
            <a:avLst/>
          </a:prstGeom>
        </p:spPr>
      </p:pic>
      <p:pic>
        <p:nvPicPr>
          <p:cNvPr id="15" name="Picture 14">
            <a:extLst>
              <a:ext uri="{FF2B5EF4-FFF2-40B4-BE49-F238E27FC236}">
                <a16:creationId xmlns:a16="http://schemas.microsoft.com/office/drawing/2014/main" id="{7F0B9680-9A2C-40F5-8640-123A9B656EEF}"/>
              </a:ext>
            </a:extLst>
          </p:cNvPr>
          <p:cNvPicPr>
            <a:picLocks noChangeAspect="1"/>
          </p:cNvPicPr>
          <p:nvPr/>
        </p:nvPicPr>
        <p:blipFill>
          <a:blip r:embed="rId5"/>
          <a:stretch>
            <a:fillRect/>
          </a:stretch>
        </p:blipFill>
        <p:spPr>
          <a:xfrm>
            <a:off x="4470364" y="4193705"/>
            <a:ext cx="2135981" cy="1814513"/>
          </a:xfrm>
          <a:prstGeom prst="rect">
            <a:avLst/>
          </a:prstGeom>
        </p:spPr>
      </p:pic>
      <p:pic>
        <p:nvPicPr>
          <p:cNvPr id="17" name="Picture 16">
            <a:extLst>
              <a:ext uri="{FF2B5EF4-FFF2-40B4-BE49-F238E27FC236}">
                <a16:creationId xmlns:a16="http://schemas.microsoft.com/office/drawing/2014/main" id="{13E94C40-9F9D-45DA-8F92-2CF6A259A00C}"/>
              </a:ext>
            </a:extLst>
          </p:cNvPr>
          <p:cNvPicPr>
            <a:picLocks noChangeAspect="1"/>
          </p:cNvPicPr>
          <p:nvPr/>
        </p:nvPicPr>
        <p:blipFill>
          <a:blip r:embed="rId6"/>
          <a:stretch>
            <a:fillRect/>
          </a:stretch>
        </p:blipFill>
        <p:spPr>
          <a:xfrm>
            <a:off x="1664624" y="1730927"/>
            <a:ext cx="4150519" cy="1257300"/>
          </a:xfrm>
          <a:prstGeom prst="rect">
            <a:avLst/>
          </a:prstGeom>
        </p:spPr>
      </p:pic>
      <p:pic>
        <p:nvPicPr>
          <p:cNvPr id="20" name="Picture 19">
            <a:extLst>
              <a:ext uri="{FF2B5EF4-FFF2-40B4-BE49-F238E27FC236}">
                <a16:creationId xmlns:a16="http://schemas.microsoft.com/office/drawing/2014/main" id="{41C1EC38-ACA9-4EE2-B4D7-E91D354C216D}"/>
              </a:ext>
            </a:extLst>
          </p:cNvPr>
          <p:cNvPicPr>
            <a:picLocks noChangeAspect="1"/>
          </p:cNvPicPr>
          <p:nvPr/>
        </p:nvPicPr>
        <p:blipFill>
          <a:blip r:embed="rId7"/>
          <a:stretch>
            <a:fillRect/>
          </a:stretch>
        </p:blipFill>
        <p:spPr>
          <a:xfrm>
            <a:off x="1664624" y="2943225"/>
            <a:ext cx="2993231" cy="485775"/>
          </a:xfrm>
          <a:prstGeom prst="rect">
            <a:avLst/>
          </a:prstGeom>
        </p:spPr>
      </p:pic>
      <p:pic>
        <p:nvPicPr>
          <p:cNvPr id="22" name="Picture 21">
            <a:extLst>
              <a:ext uri="{FF2B5EF4-FFF2-40B4-BE49-F238E27FC236}">
                <a16:creationId xmlns:a16="http://schemas.microsoft.com/office/drawing/2014/main" id="{ADCE8764-3864-4832-906A-B4FCAE897D65}"/>
              </a:ext>
            </a:extLst>
          </p:cNvPr>
          <p:cNvPicPr>
            <a:picLocks noChangeAspect="1"/>
          </p:cNvPicPr>
          <p:nvPr/>
        </p:nvPicPr>
        <p:blipFill>
          <a:blip r:embed="rId8"/>
          <a:stretch>
            <a:fillRect/>
          </a:stretch>
        </p:blipFill>
        <p:spPr>
          <a:xfrm>
            <a:off x="6058290" y="2398883"/>
            <a:ext cx="3085711" cy="2824940"/>
          </a:xfrm>
          <a:prstGeom prst="rect">
            <a:avLst/>
          </a:prstGeom>
        </p:spPr>
      </p:pic>
    </p:spTree>
    <p:extLst>
      <p:ext uri="{BB962C8B-B14F-4D97-AF65-F5344CB8AC3E}">
        <p14:creationId xmlns:p14="http://schemas.microsoft.com/office/powerpoint/2010/main" val="779179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D3B-84B6-48E3-8196-B8F9CD50891E}"/>
              </a:ext>
            </a:extLst>
          </p:cNvPr>
          <p:cNvSpPr>
            <a:spLocks noGrp="1"/>
          </p:cNvSpPr>
          <p:nvPr>
            <p:ph type="title"/>
          </p:nvPr>
        </p:nvSpPr>
        <p:spPr>
          <a:xfrm>
            <a:off x="0" y="857250"/>
            <a:ext cx="7429499" cy="1428750"/>
          </a:xfrm>
        </p:spPr>
        <p:txBody>
          <a:bodyPr anchor="t"/>
          <a:lstStyle/>
          <a:p>
            <a:r>
              <a:rPr lang="en-US" dirty="0"/>
              <a:t>Proj-2-leetcode-108</a:t>
            </a:r>
          </a:p>
        </p:txBody>
      </p:sp>
      <p:pic>
        <p:nvPicPr>
          <p:cNvPr id="5" name="Picture 4">
            <a:extLst>
              <a:ext uri="{FF2B5EF4-FFF2-40B4-BE49-F238E27FC236}">
                <a16:creationId xmlns:a16="http://schemas.microsoft.com/office/drawing/2014/main" id="{ED1E600D-492D-40D3-94B1-CE8F68AA21AB}"/>
              </a:ext>
            </a:extLst>
          </p:cNvPr>
          <p:cNvPicPr>
            <a:picLocks noChangeAspect="1"/>
          </p:cNvPicPr>
          <p:nvPr/>
        </p:nvPicPr>
        <p:blipFill>
          <a:blip r:embed="rId2"/>
          <a:stretch>
            <a:fillRect/>
          </a:stretch>
        </p:blipFill>
        <p:spPr>
          <a:xfrm>
            <a:off x="0" y="1839711"/>
            <a:ext cx="4955955" cy="4161040"/>
          </a:xfrm>
          <a:prstGeom prst="rect">
            <a:avLst/>
          </a:prstGeom>
        </p:spPr>
      </p:pic>
      <p:pic>
        <p:nvPicPr>
          <p:cNvPr id="7" name="Picture 6">
            <a:extLst>
              <a:ext uri="{FF2B5EF4-FFF2-40B4-BE49-F238E27FC236}">
                <a16:creationId xmlns:a16="http://schemas.microsoft.com/office/drawing/2014/main" id="{B0C85971-2FD9-4698-B888-7B2B96B45477}"/>
              </a:ext>
            </a:extLst>
          </p:cNvPr>
          <p:cNvPicPr>
            <a:picLocks noChangeAspect="1"/>
          </p:cNvPicPr>
          <p:nvPr/>
        </p:nvPicPr>
        <p:blipFill>
          <a:blip r:embed="rId3"/>
          <a:stretch>
            <a:fillRect/>
          </a:stretch>
        </p:blipFill>
        <p:spPr>
          <a:xfrm>
            <a:off x="3625907" y="3920230"/>
            <a:ext cx="2228850" cy="2043113"/>
          </a:xfrm>
          <a:prstGeom prst="rect">
            <a:avLst/>
          </a:prstGeom>
        </p:spPr>
      </p:pic>
    </p:spTree>
    <p:extLst>
      <p:ext uri="{BB962C8B-B14F-4D97-AF65-F5344CB8AC3E}">
        <p14:creationId xmlns:p14="http://schemas.microsoft.com/office/powerpoint/2010/main" val="1518225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2E30-6AB4-49FE-9B74-950FE45704D4}"/>
              </a:ext>
            </a:extLst>
          </p:cNvPr>
          <p:cNvSpPr>
            <a:spLocks noGrp="1"/>
          </p:cNvSpPr>
          <p:nvPr>
            <p:ph type="title"/>
          </p:nvPr>
        </p:nvSpPr>
        <p:spPr>
          <a:xfrm>
            <a:off x="0" y="857250"/>
            <a:ext cx="7429499" cy="617220"/>
          </a:xfrm>
        </p:spPr>
        <p:txBody>
          <a:bodyPr/>
          <a:lstStyle/>
          <a:p>
            <a:r>
              <a:rPr lang="en-US" dirty="0"/>
              <a:t>Proj-2-leetcode-110</a:t>
            </a:r>
          </a:p>
        </p:txBody>
      </p:sp>
      <p:pic>
        <p:nvPicPr>
          <p:cNvPr id="5" name="Picture 4">
            <a:extLst>
              <a:ext uri="{FF2B5EF4-FFF2-40B4-BE49-F238E27FC236}">
                <a16:creationId xmlns:a16="http://schemas.microsoft.com/office/drawing/2014/main" id="{B97CE10C-2B05-43AA-B7AA-5AE4FB3B06C2}"/>
              </a:ext>
            </a:extLst>
          </p:cNvPr>
          <p:cNvPicPr>
            <a:picLocks noChangeAspect="1"/>
          </p:cNvPicPr>
          <p:nvPr/>
        </p:nvPicPr>
        <p:blipFill>
          <a:blip r:embed="rId2"/>
          <a:stretch>
            <a:fillRect/>
          </a:stretch>
        </p:blipFill>
        <p:spPr>
          <a:xfrm>
            <a:off x="0" y="2121888"/>
            <a:ext cx="4833394" cy="2451151"/>
          </a:xfrm>
          <a:prstGeom prst="rect">
            <a:avLst/>
          </a:prstGeom>
        </p:spPr>
      </p:pic>
    </p:spTree>
    <p:extLst>
      <p:ext uri="{BB962C8B-B14F-4D97-AF65-F5344CB8AC3E}">
        <p14:creationId xmlns:p14="http://schemas.microsoft.com/office/powerpoint/2010/main" val="3622142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28" name="Rectangle 15">
            <a:extLst>
              <a:ext uri="{FF2B5EF4-FFF2-40B4-BE49-F238E27FC236}">
                <a16:creationId xmlns:a16="http://schemas.microsoft.com/office/drawing/2014/main" id="{43CC7CB0-EA37-4F04-80BC-35C63E987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7C0B19-5E43-4E5F-A67E-C8DD8E402ACB}"/>
              </a:ext>
            </a:extLst>
          </p:cNvPr>
          <p:cNvSpPr>
            <a:spLocks noGrp="1"/>
          </p:cNvSpPr>
          <p:nvPr>
            <p:ph type="title"/>
          </p:nvPr>
        </p:nvSpPr>
        <p:spPr>
          <a:xfrm>
            <a:off x="741472" y="4363271"/>
            <a:ext cx="7650740" cy="1066801"/>
          </a:xfrm>
        </p:spPr>
        <p:txBody>
          <a:bodyPr vert="horz" lIns="91440" tIns="45720" rIns="91440" bIns="45720" rtlCol="0" anchor="b">
            <a:normAutofit/>
          </a:bodyPr>
          <a:lstStyle/>
          <a:p>
            <a:pPr algn="ctr"/>
            <a:r>
              <a:rPr lang="en-US" sz="480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Proj-2-leetcode-450</a:t>
            </a:r>
          </a:p>
        </p:txBody>
      </p:sp>
      <p:sp>
        <p:nvSpPr>
          <p:cNvPr id="18" name="Rectangle 17">
            <a:extLst>
              <a:ext uri="{FF2B5EF4-FFF2-40B4-BE49-F238E27FC236}">
                <a16:creationId xmlns:a16="http://schemas.microsoft.com/office/drawing/2014/main" id="{2C069419-B83B-4E10-A3EF-91A86B5D3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738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FD2F353-D084-4273-867D-7DC7714CD2F8}"/>
              </a:ext>
            </a:extLst>
          </p:cNvPr>
          <p:cNvPicPr>
            <a:picLocks noChangeAspect="1"/>
          </p:cNvPicPr>
          <p:nvPr/>
        </p:nvPicPr>
        <p:blipFill>
          <a:blip r:embed="rId3"/>
          <a:stretch>
            <a:fillRect/>
          </a:stretch>
        </p:blipFill>
        <p:spPr>
          <a:xfrm>
            <a:off x="33865" y="1"/>
            <a:ext cx="3354951" cy="4273826"/>
          </a:xfrm>
          <a:prstGeom prst="rect">
            <a:avLst/>
          </a:prstGeom>
        </p:spPr>
      </p:pic>
      <p:pic>
        <p:nvPicPr>
          <p:cNvPr id="11" name="Picture 10">
            <a:extLst>
              <a:ext uri="{FF2B5EF4-FFF2-40B4-BE49-F238E27FC236}">
                <a16:creationId xmlns:a16="http://schemas.microsoft.com/office/drawing/2014/main" id="{AEBA46DC-9826-40FA-9CF9-3512722AF9C7}"/>
              </a:ext>
            </a:extLst>
          </p:cNvPr>
          <p:cNvPicPr>
            <a:picLocks noChangeAspect="1"/>
          </p:cNvPicPr>
          <p:nvPr/>
        </p:nvPicPr>
        <p:blipFill>
          <a:blip r:embed="rId4"/>
          <a:stretch>
            <a:fillRect/>
          </a:stretch>
        </p:blipFill>
        <p:spPr>
          <a:xfrm>
            <a:off x="2385988" y="1203961"/>
            <a:ext cx="4626418" cy="3069866"/>
          </a:xfrm>
          <a:prstGeom prst="rect">
            <a:avLst/>
          </a:prstGeom>
        </p:spPr>
      </p:pic>
      <p:pic>
        <p:nvPicPr>
          <p:cNvPr id="7" name="Picture 6">
            <a:extLst>
              <a:ext uri="{FF2B5EF4-FFF2-40B4-BE49-F238E27FC236}">
                <a16:creationId xmlns:a16="http://schemas.microsoft.com/office/drawing/2014/main" id="{C031CB95-9470-4E7F-9D55-2D9A42E69913}"/>
              </a:ext>
            </a:extLst>
          </p:cNvPr>
          <p:cNvPicPr>
            <a:picLocks noChangeAspect="1"/>
          </p:cNvPicPr>
          <p:nvPr/>
        </p:nvPicPr>
        <p:blipFill>
          <a:blip r:embed="rId5"/>
          <a:stretch>
            <a:fillRect/>
          </a:stretch>
        </p:blipFill>
        <p:spPr>
          <a:xfrm>
            <a:off x="5854480" y="0"/>
            <a:ext cx="3382100" cy="2369530"/>
          </a:xfrm>
          <a:prstGeom prst="rect">
            <a:avLst/>
          </a:prstGeom>
        </p:spPr>
      </p:pic>
    </p:spTree>
    <p:extLst>
      <p:ext uri="{BB962C8B-B14F-4D97-AF65-F5344CB8AC3E}">
        <p14:creationId xmlns:p14="http://schemas.microsoft.com/office/powerpoint/2010/main" val="3938966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C218-31B7-4E24-A8D4-C0C574458E80}"/>
              </a:ext>
            </a:extLst>
          </p:cNvPr>
          <p:cNvSpPr>
            <a:spLocks noGrp="1"/>
          </p:cNvSpPr>
          <p:nvPr>
            <p:ph type="title"/>
          </p:nvPr>
        </p:nvSpPr>
        <p:spPr>
          <a:xfrm>
            <a:off x="0" y="857250"/>
            <a:ext cx="7429499" cy="403167"/>
          </a:xfrm>
        </p:spPr>
        <p:txBody>
          <a:bodyPr>
            <a:normAutofit fontScale="90000"/>
          </a:bodyPr>
          <a:lstStyle/>
          <a:p>
            <a:r>
              <a:rPr lang="en-US" dirty="0"/>
              <a:t>Project 3 -1 </a:t>
            </a:r>
          </a:p>
        </p:txBody>
      </p:sp>
      <p:pic>
        <p:nvPicPr>
          <p:cNvPr id="13" name="Content Placeholder 12">
            <a:extLst>
              <a:ext uri="{FF2B5EF4-FFF2-40B4-BE49-F238E27FC236}">
                <a16:creationId xmlns:a16="http://schemas.microsoft.com/office/drawing/2014/main" id="{764C3821-EAF9-4816-A95B-61D142419821}"/>
              </a:ext>
            </a:extLst>
          </p:cNvPr>
          <p:cNvPicPr>
            <a:picLocks noGrp="1" noChangeAspect="1"/>
          </p:cNvPicPr>
          <p:nvPr>
            <p:ph idx="1"/>
          </p:nvPr>
        </p:nvPicPr>
        <p:blipFill>
          <a:blip r:embed="rId2"/>
          <a:stretch>
            <a:fillRect/>
          </a:stretch>
        </p:blipFill>
        <p:spPr>
          <a:xfrm>
            <a:off x="-2450" y="2191080"/>
            <a:ext cx="1670858" cy="2166608"/>
          </a:xfrm>
        </p:spPr>
      </p:pic>
      <p:pic>
        <p:nvPicPr>
          <p:cNvPr id="5" name="Picture 4">
            <a:extLst>
              <a:ext uri="{FF2B5EF4-FFF2-40B4-BE49-F238E27FC236}">
                <a16:creationId xmlns:a16="http://schemas.microsoft.com/office/drawing/2014/main" id="{6768B7EE-FB77-4B3A-946E-2E1BF80011DF}"/>
              </a:ext>
            </a:extLst>
          </p:cNvPr>
          <p:cNvPicPr>
            <a:picLocks noChangeAspect="1"/>
          </p:cNvPicPr>
          <p:nvPr/>
        </p:nvPicPr>
        <p:blipFill>
          <a:blip r:embed="rId3"/>
          <a:stretch>
            <a:fillRect/>
          </a:stretch>
        </p:blipFill>
        <p:spPr>
          <a:xfrm>
            <a:off x="4844241" y="949339"/>
            <a:ext cx="4300983" cy="936611"/>
          </a:xfrm>
          <a:prstGeom prst="rect">
            <a:avLst/>
          </a:prstGeom>
        </p:spPr>
      </p:pic>
      <p:pic>
        <p:nvPicPr>
          <p:cNvPr id="7" name="Picture 6">
            <a:extLst>
              <a:ext uri="{FF2B5EF4-FFF2-40B4-BE49-F238E27FC236}">
                <a16:creationId xmlns:a16="http://schemas.microsoft.com/office/drawing/2014/main" id="{74709561-9F4E-4B94-8828-B4D68A170FCE}"/>
              </a:ext>
            </a:extLst>
          </p:cNvPr>
          <p:cNvPicPr>
            <a:picLocks noChangeAspect="1"/>
          </p:cNvPicPr>
          <p:nvPr/>
        </p:nvPicPr>
        <p:blipFill>
          <a:blip r:embed="rId4"/>
          <a:stretch>
            <a:fillRect/>
          </a:stretch>
        </p:blipFill>
        <p:spPr>
          <a:xfrm>
            <a:off x="4843016" y="1885950"/>
            <a:ext cx="4299758" cy="950119"/>
          </a:xfrm>
          <a:prstGeom prst="rect">
            <a:avLst/>
          </a:prstGeom>
        </p:spPr>
      </p:pic>
      <p:pic>
        <p:nvPicPr>
          <p:cNvPr id="9" name="Picture 8">
            <a:extLst>
              <a:ext uri="{FF2B5EF4-FFF2-40B4-BE49-F238E27FC236}">
                <a16:creationId xmlns:a16="http://schemas.microsoft.com/office/drawing/2014/main" id="{8B447B7A-1A09-405D-9F01-30D4D157A928}"/>
              </a:ext>
            </a:extLst>
          </p:cNvPr>
          <p:cNvPicPr>
            <a:picLocks noChangeAspect="1"/>
          </p:cNvPicPr>
          <p:nvPr/>
        </p:nvPicPr>
        <p:blipFill>
          <a:blip r:embed="rId5"/>
          <a:stretch>
            <a:fillRect/>
          </a:stretch>
        </p:blipFill>
        <p:spPr>
          <a:xfrm>
            <a:off x="4843461" y="2836069"/>
            <a:ext cx="2425325" cy="1185863"/>
          </a:xfrm>
          <a:prstGeom prst="rect">
            <a:avLst/>
          </a:prstGeom>
        </p:spPr>
      </p:pic>
      <p:pic>
        <p:nvPicPr>
          <p:cNvPr id="11" name="Picture 10">
            <a:extLst>
              <a:ext uri="{FF2B5EF4-FFF2-40B4-BE49-F238E27FC236}">
                <a16:creationId xmlns:a16="http://schemas.microsoft.com/office/drawing/2014/main" id="{764B32E2-B38A-4D89-8724-3BA369CEB03E}"/>
              </a:ext>
            </a:extLst>
          </p:cNvPr>
          <p:cNvPicPr>
            <a:picLocks noChangeAspect="1"/>
          </p:cNvPicPr>
          <p:nvPr/>
        </p:nvPicPr>
        <p:blipFill>
          <a:blip r:embed="rId6"/>
          <a:stretch>
            <a:fillRect/>
          </a:stretch>
        </p:blipFill>
        <p:spPr>
          <a:xfrm>
            <a:off x="4843016" y="4021932"/>
            <a:ext cx="2743200" cy="1693069"/>
          </a:xfrm>
          <a:prstGeom prst="rect">
            <a:avLst/>
          </a:prstGeom>
        </p:spPr>
      </p:pic>
      <p:pic>
        <p:nvPicPr>
          <p:cNvPr id="15" name="Picture 14">
            <a:extLst>
              <a:ext uri="{FF2B5EF4-FFF2-40B4-BE49-F238E27FC236}">
                <a16:creationId xmlns:a16="http://schemas.microsoft.com/office/drawing/2014/main" id="{F080AB4A-4E08-4F3D-BF40-B7AEE68739D8}"/>
              </a:ext>
            </a:extLst>
          </p:cNvPr>
          <p:cNvPicPr>
            <a:picLocks noChangeAspect="1"/>
          </p:cNvPicPr>
          <p:nvPr/>
        </p:nvPicPr>
        <p:blipFill>
          <a:blip r:embed="rId7"/>
          <a:stretch>
            <a:fillRect/>
          </a:stretch>
        </p:blipFill>
        <p:spPr>
          <a:xfrm>
            <a:off x="1" y="4357687"/>
            <a:ext cx="2164556" cy="1643063"/>
          </a:xfrm>
          <a:prstGeom prst="rect">
            <a:avLst/>
          </a:prstGeom>
        </p:spPr>
      </p:pic>
      <p:pic>
        <p:nvPicPr>
          <p:cNvPr id="17" name="Picture 16">
            <a:extLst>
              <a:ext uri="{FF2B5EF4-FFF2-40B4-BE49-F238E27FC236}">
                <a16:creationId xmlns:a16="http://schemas.microsoft.com/office/drawing/2014/main" id="{03A23648-A372-4FA8-9C2F-B70717FAE315}"/>
              </a:ext>
            </a:extLst>
          </p:cNvPr>
          <p:cNvPicPr>
            <a:picLocks noChangeAspect="1"/>
          </p:cNvPicPr>
          <p:nvPr/>
        </p:nvPicPr>
        <p:blipFill>
          <a:blip r:embed="rId8"/>
          <a:stretch>
            <a:fillRect/>
          </a:stretch>
        </p:blipFill>
        <p:spPr>
          <a:xfrm>
            <a:off x="2146676" y="3265018"/>
            <a:ext cx="2696340" cy="2735732"/>
          </a:xfrm>
          <a:prstGeom prst="rect">
            <a:avLst/>
          </a:prstGeom>
        </p:spPr>
      </p:pic>
    </p:spTree>
    <p:extLst>
      <p:ext uri="{BB962C8B-B14F-4D97-AF65-F5344CB8AC3E}">
        <p14:creationId xmlns:p14="http://schemas.microsoft.com/office/powerpoint/2010/main" val="156435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8EDF-14C3-4971-9BB4-00C0F9763CEC}"/>
              </a:ext>
            </a:extLst>
          </p:cNvPr>
          <p:cNvSpPr>
            <a:spLocks noGrp="1"/>
          </p:cNvSpPr>
          <p:nvPr>
            <p:ph type="title"/>
          </p:nvPr>
        </p:nvSpPr>
        <p:spPr>
          <a:xfrm>
            <a:off x="0" y="857250"/>
            <a:ext cx="7429499" cy="515389"/>
          </a:xfrm>
        </p:spPr>
        <p:txBody>
          <a:bodyPr>
            <a:normAutofit fontScale="90000"/>
          </a:bodyPr>
          <a:lstStyle/>
          <a:p>
            <a:r>
              <a:rPr lang="en-US" dirty="0"/>
              <a:t>WHITE BOARDING PROBLEMS 1:</a:t>
            </a:r>
            <a:br>
              <a:rPr lang="en-US" dirty="0"/>
            </a:br>
            <a:endParaRPr lang="en-US" dirty="0"/>
          </a:p>
        </p:txBody>
      </p:sp>
      <p:pic>
        <p:nvPicPr>
          <p:cNvPr id="5" name="Picture 4">
            <a:extLst>
              <a:ext uri="{FF2B5EF4-FFF2-40B4-BE49-F238E27FC236}">
                <a16:creationId xmlns:a16="http://schemas.microsoft.com/office/drawing/2014/main" id="{F296CBAB-85B9-498D-A3B0-D9A992D0F26B}"/>
              </a:ext>
            </a:extLst>
          </p:cNvPr>
          <p:cNvPicPr>
            <a:picLocks noChangeAspect="1"/>
          </p:cNvPicPr>
          <p:nvPr/>
        </p:nvPicPr>
        <p:blipFill>
          <a:blip r:embed="rId2"/>
          <a:stretch>
            <a:fillRect/>
          </a:stretch>
        </p:blipFill>
        <p:spPr>
          <a:xfrm>
            <a:off x="0" y="1204092"/>
            <a:ext cx="3435234" cy="1786876"/>
          </a:xfrm>
          <a:prstGeom prst="rect">
            <a:avLst/>
          </a:prstGeom>
        </p:spPr>
      </p:pic>
      <p:pic>
        <p:nvPicPr>
          <p:cNvPr id="7" name="Picture 6">
            <a:extLst>
              <a:ext uri="{FF2B5EF4-FFF2-40B4-BE49-F238E27FC236}">
                <a16:creationId xmlns:a16="http://schemas.microsoft.com/office/drawing/2014/main" id="{C839B650-3DED-4C3E-8086-96695056DA8E}"/>
              </a:ext>
            </a:extLst>
          </p:cNvPr>
          <p:cNvPicPr>
            <a:picLocks noChangeAspect="1"/>
          </p:cNvPicPr>
          <p:nvPr/>
        </p:nvPicPr>
        <p:blipFill>
          <a:blip r:embed="rId3"/>
          <a:stretch>
            <a:fillRect/>
          </a:stretch>
        </p:blipFill>
        <p:spPr>
          <a:xfrm>
            <a:off x="-1" y="2997231"/>
            <a:ext cx="3435235" cy="3003520"/>
          </a:xfrm>
          <a:prstGeom prst="rect">
            <a:avLst/>
          </a:prstGeom>
        </p:spPr>
      </p:pic>
      <p:pic>
        <p:nvPicPr>
          <p:cNvPr id="9" name="Picture 8">
            <a:extLst>
              <a:ext uri="{FF2B5EF4-FFF2-40B4-BE49-F238E27FC236}">
                <a16:creationId xmlns:a16="http://schemas.microsoft.com/office/drawing/2014/main" id="{FC916E26-1461-403A-8AD3-F00668AA7F84}"/>
              </a:ext>
            </a:extLst>
          </p:cNvPr>
          <p:cNvPicPr>
            <a:picLocks noChangeAspect="1"/>
          </p:cNvPicPr>
          <p:nvPr/>
        </p:nvPicPr>
        <p:blipFill>
          <a:blip r:embed="rId4"/>
          <a:stretch>
            <a:fillRect/>
          </a:stretch>
        </p:blipFill>
        <p:spPr>
          <a:xfrm>
            <a:off x="3435234" y="1719481"/>
            <a:ext cx="4889180" cy="4156234"/>
          </a:xfrm>
          <a:prstGeom prst="rect">
            <a:avLst/>
          </a:prstGeom>
        </p:spPr>
      </p:pic>
    </p:spTree>
    <p:extLst>
      <p:ext uri="{BB962C8B-B14F-4D97-AF65-F5344CB8AC3E}">
        <p14:creationId xmlns:p14="http://schemas.microsoft.com/office/powerpoint/2010/main" val="1557831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8EDF-14C3-4971-9BB4-00C0F9763CEC}"/>
              </a:ext>
            </a:extLst>
          </p:cNvPr>
          <p:cNvSpPr>
            <a:spLocks noGrp="1"/>
          </p:cNvSpPr>
          <p:nvPr>
            <p:ph type="title"/>
          </p:nvPr>
        </p:nvSpPr>
        <p:spPr>
          <a:xfrm>
            <a:off x="0" y="857250"/>
            <a:ext cx="7429499" cy="515389"/>
          </a:xfrm>
        </p:spPr>
        <p:txBody>
          <a:bodyPr>
            <a:normAutofit fontScale="90000"/>
          </a:bodyPr>
          <a:lstStyle/>
          <a:p>
            <a:r>
              <a:rPr lang="en-US" dirty="0"/>
              <a:t>WHITE BOARDING PROBLEMS 2:</a:t>
            </a:r>
            <a:br>
              <a:rPr lang="en-US" dirty="0"/>
            </a:br>
            <a:endParaRPr lang="en-US" dirty="0"/>
          </a:p>
        </p:txBody>
      </p:sp>
      <p:sp>
        <p:nvSpPr>
          <p:cNvPr id="3" name="Content Placeholder 2">
            <a:extLst>
              <a:ext uri="{FF2B5EF4-FFF2-40B4-BE49-F238E27FC236}">
                <a16:creationId xmlns:a16="http://schemas.microsoft.com/office/drawing/2014/main" id="{B6A2107C-0F32-438D-83A1-F92A7716E1F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A4FD92B-6E11-4CE6-9517-2856E609F126}"/>
              </a:ext>
            </a:extLst>
          </p:cNvPr>
          <p:cNvPicPr>
            <a:picLocks noChangeAspect="1"/>
          </p:cNvPicPr>
          <p:nvPr/>
        </p:nvPicPr>
        <p:blipFill>
          <a:blip r:embed="rId2"/>
          <a:stretch>
            <a:fillRect/>
          </a:stretch>
        </p:blipFill>
        <p:spPr>
          <a:xfrm>
            <a:off x="0" y="1727334"/>
            <a:ext cx="4507577" cy="4273416"/>
          </a:xfrm>
          <a:prstGeom prst="rect">
            <a:avLst/>
          </a:prstGeom>
        </p:spPr>
      </p:pic>
      <p:pic>
        <p:nvPicPr>
          <p:cNvPr id="7" name="Picture 6">
            <a:extLst>
              <a:ext uri="{FF2B5EF4-FFF2-40B4-BE49-F238E27FC236}">
                <a16:creationId xmlns:a16="http://schemas.microsoft.com/office/drawing/2014/main" id="{42D2606B-C5F7-43DC-A20D-6C54737B9B37}"/>
              </a:ext>
            </a:extLst>
          </p:cNvPr>
          <p:cNvPicPr>
            <a:picLocks noChangeAspect="1"/>
          </p:cNvPicPr>
          <p:nvPr/>
        </p:nvPicPr>
        <p:blipFill>
          <a:blip r:embed="rId3"/>
          <a:stretch>
            <a:fillRect/>
          </a:stretch>
        </p:blipFill>
        <p:spPr>
          <a:xfrm>
            <a:off x="4351713" y="1728654"/>
            <a:ext cx="4791555" cy="4272097"/>
          </a:xfrm>
          <a:prstGeom prst="rect">
            <a:avLst/>
          </a:prstGeom>
        </p:spPr>
      </p:pic>
    </p:spTree>
    <p:extLst>
      <p:ext uri="{BB962C8B-B14F-4D97-AF65-F5344CB8AC3E}">
        <p14:creationId xmlns:p14="http://schemas.microsoft.com/office/powerpoint/2010/main" val="2505692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8EDF-14C3-4971-9BB4-00C0F9763CEC}"/>
              </a:ext>
            </a:extLst>
          </p:cNvPr>
          <p:cNvSpPr>
            <a:spLocks noGrp="1"/>
          </p:cNvSpPr>
          <p:nvPr>
            <p:ph type="title"/>
          </p:nvPr>
        </p:nvSpPr>
        <p:spPr>
          <a:xfrm>
            <a:off x="0" y="857250"/>
            <a:ext cx="7429499" cy="515389"/>
          </a:xfrm>
        </p:spPr>
        <p:txBody>
          <a:bodyPr>
            <a:normAutofit fontScale="90000"/>
          </a:bodyPr>
          <a:lstStyle/>
          <a:p>
            <a:r>
              <a:rPr lang="en-US" dirty="0"/>
              <a:t>WHITE BOARDING PROBLEMS 2:</a:t>
            </a:r>
            <a:br>
              <a:rPr lang="en-US" dirty="0"/>
            </a:br>
            <a:endParaRPr lang="en-US" dirty="0"/>
          </a:p>
        </p:txBody>
      </p:sp>
      <p:sp>
        <p:nvSpPr>
          <p:cNvPr id="3" name="Content Placeholder 2">
            <a:extLst>
              <a:ext uri="{FF2B5EF4-FFF2-40B4-BE49-F238E27FC236}">
                <a16:creationId xmlns:a16="http://schemas.microsoft.com/office/drawing/2014/main" id="{B6A2107C-0F32-438D-83A1-F92A7716E1F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A4FD92B-6E11-4CE6-9517-2856E609F126}"/>
              </a:ext>
            </a:extLst>
          </p:cNvPr>
          <p:cNvPicPr>
            <a:picLocks noChangeAspect="1"/>
          </p:cNvPicPr>
          <p:nvPr/>
        </p:nvPicPr>
        <p:blipFill>
          <a:blip r:embed="rId2"/>
          <a:stretch>
            <a:fillRect/>
          </a:stretch>
        </p:blipFill>
        <p:spPr>
          <a:xfrm>
            <a:off x="0" y="1727334"/>
            <a:ext cx="4507577" cy="4273416"/>
          </a:xfrm>
          <a:prstGeom prst="rect">
            <a:avLst/>
          </a:prstGeom>
        </p:spPr>
      </p:pic>
      <p:pic>
        <p:nvPicPr>
          <p:cNvPr id="7" name="Picture 6">
            <a:extLst>
              <a:ext uri="{FF2B5EF4-FFF2-40B4-BE49-F238E27FC236}">
                <a16:creationId xmlns:a16="http://schemas.microsoft.com/office/drawing/2014/main" id="{42D2606B-C5F7-43DC-A20D-6C54737B9B37}"/>
              </a:ext>
            </a:extLst>
          </p:cNvPr>
          <p:cNvPicPr>
            <a:picLocks noChangeAspect="1"/>
          </p:cNvPicPr>
          <p:nvPr/>
        </p:nvPicPr>
        <p:blipFill>
          <a:blip r:embed="rId3"/>
          <a:stretch>
            <a:fillRect/>
          </a:stretch>
        </p:blipFill>
        <p:spPr>
          <a:xfrm>
            <a:off x="4351713" y="1728654"/>
            <a:ext cx="4791555" cy="4272097"/>
          </a:xfrm>
          <a:prstGeom prst="rect">
            <a:avLst/>
          </a:prstGeom>
        </p:spPr>
      </p:pic>
    </p:spTree>
    <p:extLst>
      <p:ext uri="{BB962C8B-B14F-4D97-AF65-F5344CB8AC3E}">
        <p14:creationId xmlns:p14="http://schemas.microsoft.com/office/powerpoint/2010/main" val="1068035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8EDF-14C3-4971-9BB4-00C0F9763CEC}"/>
              </a:ext>
            </a:extLst>
          </p:cNvPr>
          <p:cNvSpPr>
            <a:spLocks noGrp="1"/>
          </p:cNvSpPr>
          <p:nvPr>
            <p:ph type="title"/>
          </p:nvPr>
        </p:nvSpPr>
        <p:spPr>
          <a:xfrm>
            <a:off x="0" y="857250"/>
            <a:ext cx="7429499" cy="515389"/>
          </a:xfrm>
        </p:spPr>
        <p:txBody>
          <a:bodyPr>
            <a:normAutofit fontScale="90000"/>
          </a:bodyPr>
          <a:lstStyle/>
          <a:p>
            <a:r>
              <a:rPr lang="en-US" dirty="0"/>
              <a:t>WHITE BOARDING PROBLEMS 3:</a:t>
            </a:r>
            <a:br>
              <a:rPr lang="en-US" dirty="0"/>
            </a:br>
            <a:endParaRPr lang="en-US" dirty="0"/>
          </a:p>
        </p:txBody>
      </p:sp>
      <p:pic>
        <p:nvPicPr>
          <p:cNvPr id="5" name="Picture 4">
            <a:extLst>
              <a:ext uri="{FF2B5EF4-FFF2-40B4-BE49-F238E27FC236}">
                <a16:creationId xmlns:a16="http://schemas.microsoft.com/office/drawing/2014/main" id="{EB2938F9-59E0-4B2C-9E9F-3B62398AEC6D}"/>
              </a:ext>
            </a:extLst>
          </p:cNvPr>
          <p:cNvPicPr>
            <a:picLocks noChangeAspect="1"/>
          </p:cNvPicPr>
          <p:nvPr/>
        </p:nvPicPr>
        <p:blipFill>
          <a:blip r:embed="rId2"/>
          <a:stretch>
            <a:fillRect/>
          </a:stretch>
        </p:blipFill>
        <p:spPr>
          <a:xfrm>
            <a:off x="4050506" y="2899518"/>
            <a:ext cx="4349513" cy="3078956"/>
          </a:xfrm>
          <a:prstGeom prst="rect">
            <a:avLst/>
          </a:prstGeom>
        </p:spPr>
      </p:pic>
      <p:pic>
        <p:nvPicPr>
          <p:cNvPr id="7" name="Picture 6">
            <a:extLst>
              <a:ext uri="{FF2B5EF4-FFF2-40B4-BE49-F238E27FC236}">
                <a16:creationId xmlns:a16="http://schemas.microsoft.com/office/drawing/2014/main" id="{F1EABC8C-6708-4210-9C23-D5DA56455D43}"/>
              </a:ext>
            </a:extLst>
          </p:cNvPr>
          <p:cNvPicPr>
            <a:picLocks noChangeAspect="1"/>
          </p:cNvPicPr>
          <p:nvPr/>
        </p:nvPicPr>
        <p:blipFill>
          <a:blip r:embed="rId3"/>
          <a:stretch>
            <a:fillRect/>
          </a:stretch>
        </p:blipFill>
        <p:spPr>
          <a:xfrm>
            <a:off x="1" y="2899518"/>
            <a:ext cx="4050506" cy="3078956"/>
          </a:xfrm>
          <a:prstGeom prst="rect">
            <a:avLst/>
          </a:prstGeom>
        </p:spPr>
      </p:pic>
    </p:spTree>
    <p:extLst>
      <p:ext uri="{BB962C8B-B14F-4D97-AF65-F5344CB8AC3E}">
        <p14:creationId xmlns:p14="http://schemas.microsoft.com/office/powerpoint/2010/main" val="201216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38" name="Rectangle 40">
            <a:extLst>
              <a:ext uri="{FF2B5EF4-FFF2-40B4-BE49-F238E27FC236}">
                <a16:creationId xmlns:a16="http://schemas.microsoft.com/office/drawing/2014/main" id="{11157771-3A4A-4B90-AC33-5C8802EEF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4800" y="3883741"/>
            <a:ext cx="7464084" cy="1335959"/>
          </a:xfrm>
        </p:spPr>
        <p:txBody>
          <a:bodyPr>
            <a:normAutofit/>
          </a:bodyPr>
          <a:lstStyle/>
          <a:p>
            <a:br>
              <a:rPr lang="en-US"/>
            </a:br>
            <a:endParaRPr lang="en-US"/>
          </a:p>
        </p:txBody>
      </p:sp>
      <p:sp>
        <p:nvSpPr>
          <p:cNvPr id="39" name="Rounded Rectangle 7">
            <a:extLst>
              <a:ext uri="{FF2B5EF4-FFF2-40B4-BE49-F238E27FC236}">
                <a16:creationId xmlns:a16="http://schemas.microsoft.com/office/drawing/2014/main" id="{13D2377F-3EA9-4348-A5C6-725D9D1998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560" y="824487"/>
            <a:ext cx="7320879" cy="2983054"/>
          </a:xfrm>
          <a:prstGeom prst="roundRect">
            <a:avLst>
              <a:gd name="adj" fmla="val 6190"/>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FFED57F-3F87-4A48-9C8A-3DF88FEE8933}"/>
              </a:ext>
            </a:extLst>
          </p:cNvPr>
          <p:cNvPicPr>
            <a:picLocks noChangeAspect="1"/>
          </p:cNvPicPr>
          <p:nvPr/>
        </p:nvPicPr>
        <p:blipFill rotWithShape="1">
          <a:blip r:embed="rId4"/>
          <a:srcRect r="5527" b="4"/>
          <a:stretch/>
        </p:blipFill>
        <p:spPr>
          <a:xfrm>
            <a:off x="1064048" y="943261"/>
            <a:ext cx="3083850" cy="2740025"/>
          </a:xfrm>
          <a:prstGeom prst="rect">
            <a:avLst/>
          </a:prstGeom>
        </p:spPr>
      </p:pic>
      <p:pic>
        <p:nvPicPr>
          <p:cNvPr id="5" name="Picture 4">
            <a:extLst>
              <a:ext uri="{FF2B5EF4-FFF2-40B4-BE49-F238E27FC236}">
                <a16:creationId xmlns:a16="http://schemas.microsoft.com/office/drawing/2014/main" id="{E6CF3830-A357-48DD-9D4A-51DD8060AFFA}"/>
              </a:ext>
            </a:extLst>
          </p:cNvPr>
          <p:cNvPicPr>
            <a:picLocks noChangeAspect="1"/>
          </p:cNvPicPr>
          <p:nvPr/>
        </p:nvPicPr>
        <p:blipFill rotWithShape="1">
          <a:blip r:embed="rId5"/>
          <a:srcRect t="1775" r="-3" b="1552"/>
          <a:stretch/>
        </p:blipFill>
        <p:spPr>
          <a:xfrm>
            <a:off x="4365460" y="900414"/>
            <a:ext cx="3714492" cy="2782871"/>
          </a:xfrm>
          <a:prstGeom prst="rect">
            <a:avLst/>
          </a:prstGeom>
        </p:spPr>
      </p:pic>
      <p:pic>
        <p:nvPicPr>
          <p:cNvPr id="7" name="Picture 6">
            <a:extLst>
              <a:ext uri="{FF2B5EF4-FFF2-40B4-BE49-F238E27FC236}">
                <a16:creationId xmlns:a16="http://schemas.microsoft.com/office/drawing/2014/main" id="{D8F88A0E-DBD9-4C52-A543-2ED1782617D7}"/>
              </a:ext>
            </a:extLst>
          </p:cNvPr>
          <p:cNvPicPr>
            <a:picLocks noChangeAspect="1"/>
          </p:cNvPicPr>
          <p:nvPr/>
        </p:nvPicPr>
        <p:blipFill rotWithShape="1">
          <a:blip r:embed="rId6">
            <a:extLst>
              <a:ext uri="{BEBA8EAE-BF5A-486C-A8C5-ECC9F3942E4B}">
                <a14:imgProps xmlns:a14="http://schemas.microsoft.com/office/drawing/2010/main">
                  <a14:imgLayer r:embed="rId7">
                    <a14:imgEffect>
                      <a14:artisticPhotocopy/>
                    </a14:imgEffect>
                  </a14:imgLayer>
                </a14:imgProps>
              </a:ext>
            </a:extLst>
          </a:blip>
          <a:srcRect l="-1502" t="4" r="-377"/>
          <a:stretch/>
        </p:blipFill>
        <p:spPr>
          <a:xfrm>
            <a:off x="1204960" y="3865776"/>
            <a:ext cx="6723763" cy="2699412"/>
          </a:xfrm>
          <a:prstGeom prst="rect">
            <a:avLst/>
          </a:prstGeom>
          <a:scene3d>
            <a:camera prst="orthographicFront"/>
            <a:lightRig rig="threePt" dir="t"/>
          </a:scene3d>
          <a:sp3d>
            <a:bevelT/>
          </a:sp3d>
        </p:spPr>
      </p:pic>
    </p:spTree>
    <p:extLst>
      <p:ext uri="{BB962C8B-B14F-4D97-AF65-F5344CB8AC3E}">
        <p14:creationId xmlns:p14="http://schemas.microsoft.com/office/powerpoint/2010/main" val="3818755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8EDF-14C3-4971-9BB4-00C0F9763CEC}"/>
              </a:ext>
            </a:extLst>
          </p:cNvPr>
          <p:cNvSpPr>
            <a:spLocks noGrp="1"/>
          </p:cNvSpPr>
          <p:nvPr>
            <p:ph type="title"/>
          </p:nvPr>
        </p:nvSpPr>
        <p:spPr>
          <a:xfrm>
            <a:off x="0" y="857250"/>
            <a:ext cx="7429499" cy="515389"/>
          </a:xfrm>
        </p:spPr>
        <p:txBody>
          <a:bodyPr>
            <a:normAutofit fontScale="90000"/>
          </a:bodyPr>
          <a:lstStyle/>
          <a:p>
            <a:r>
              <a:rPr lang="en-US" dirty="0"/>
              <a:t>WHITE BOARDING PROBLEMS 4:</a:t>
            </a:r>
            <a:br>
              <a:rPr lang="en-US" dirty="0"/>
            </a:br>
            <a:endParaRPr lang="en-US" dirty="0"/>
          </a:p>
        </p:txBody>
      </p:sp>
      <p:pic>
        <p:nvPicPr>
          <p:cNvPr id="9" name="Picture 8">
            <a:extLst>
              <a:ext uri="{FF2B5EF4-FFF2-40B4-BE49-F238E27FC236}">
                <a16:creationId xmlns:a16="http://schemas.microsoft.com/office/drawing/2014/main" id="{EFEA7268-0497-4EBC-BF2B-E25722D71C5A}"/>
              </a:ext>
            </a:extLst>
          </p:cNvPr>
          <p:cNvPicPr>
            <a:picLocks noChangeAspect="1"/>
          </p:cNvPicPr>
          <p:nvPr/>
        </p:nvPicPr>
        <p:blipFill>
          <a:blip r:embed="rId2"/>
          <a:stretch>
            <a:fillRect/>
          </a:stretch>
        </p:blipFill>
        <p:spPr>
          <a:xfrm>
            <a:off x="0" y="1327828"/>
            <a:ext cx="4029075" cy="2386013"/>
          </a:xfrm>
          <a:prstGeom prst="rect">
            <a:avLst/>
          </a:prstGeom>
        </p:spPr>
      </p:pic>
      <p:pic>
        <p:nvPicPr>
          <p:cNvPr id="11" name="Picture 10">
            <a:extLst>
              <a:ext uri="{FF2B5EF4-FFF2-40B4-BE49-F238E27FC236}">
                <a16:creationId xmlns:a16="http://schemas.microsoft.com/office/drawing/2014/main" id="{43BFC596-A1B8-49C9-A3D5-DEEBD0847FA7}"/>
              </a:ext>
            </a:extLst>
          </p:cNvPr>
          <p:cNvPicPr>
            <a:picLocks noChangeAspect="1"/>
          </p:cNvPicPr>
          <p:nvPr/>
        </p:nvPicPr>
        <p:blipFill>
          <a:blip r:embed="rId3"/>
          <a:stretch>
            <a:fillRect/>
          </a:stretch>
        </p:blipFill>
        <p:spPr>
          <a:xfrm>
            <a:off x="0" y="3669030"/>
            <a:ext cx="4902346" cy="2331720"/>
          </a:xfrm>
          <a:prstGeom prst="rect">
            <a:avLst/>
          </a:prstGeom>
        </p:spPr>
      </p:pic>
    </p:spTree>
    <p:extLst>
      <p:ext uri="{BB962C8B-B14F-4D97-AF65-F5344CB8AC3E}">
        <p14:creationId xmlns:p14="http://schemas.microsoft.com/office/powerpoint/2010/main" val="2114324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BB00FF-D59D-4944-BB43-9BB46C0A14FB}"/>
              </a:ext>
            </a:extLst>
          </p:cNvPr>
          <p:cNvSpPr txBox="1"/>
          <p:nvPr/>
        </p:nvSpPr>
        <p:spPr>
          <a:xfrm>
            <a:off x="0" y="823399"/>
            <a:ext cx="3665913" cy="300082"/>
          </a:xfrm>
          <a:prstGeom prst="rect">
            <a:avLst/>
          </a:prstGeom>
          <a:noFill/>
        </p:spPr>
        <p:txBody>
          <a:bodyPr wrap="square" rtlCol="0">
            <a:spAutoFit/>
          </a:bodyPr>
          <a:lstStyle/>
          <a:p>
            <a:r>
              <a:rPr lang="en-US" sz="1350" dirty="0" err="1"/>
              <a:t>PlayGround</a:t>
            </a:r>
            <a:r>
              <a:rPr lang="en-US" sz="1350" dirty="0"/>
              <a:t> 2</a:t>
            </a:r>
          </a:p>
        </p:txBody>
      </p:sp>
      <p:pic>
        <p:nvPicPr>
          <p:cNvPr id="4" name="Picture 3">
            <a:extLst>
              <a:ext uri="{FF2B5EF4-FFF2-40B4-BE49-F238E27FC236}">
                <a16:creationId xmlns:a16="http://schemas.microsoft.com/office/drawing/2014/main" id="{056F6854-1CA8-4385-BE78-E5070EEAEB2C}"/>
              </a:ext>
            </a:extLst>
          </p:cNvPr>
          <p:cNvPicPr>
            <a:picLocks noChangeAspect="1"/>
          </p:cNvPicPr>
          <p:nvPr/>
        </p:nvPicPr>
        <p:blipFill>
          <a:blip r:embed="rId2"/>
          <a:stretch>
            <a:fillRect/>
          </a:stretch>
        </p:blipFill>
        <p:spPr>
          <a:xfrm>
            <a:off x="0" y="1100398"/>
            <a:ext cx="1285875" cy="1035844"/>
          </a:xfrm>
          <a:prstGeom prst="rect">
            <a:avLst/>
          </a:prstGeom>
        </p:spPr>
      </p:pic>
      <p:pic>
        <p:nvPicPr>
          <p:cNvPr id="8" name="Picture 7">
            <a:extLst>
              <a:ext uri="{FF2B5EF4-FFF2-40B4-BE49-F238E27FC236}">
                <a16:creationId xmlns:a16="http://schemas.microsoft.com/office/drawing/2014/main" id="{DD1FB6F9-DA5D-4320-AF29-9128E1BA76F8}"/>
              </a:ext>
            </a:extLst>
          </p:cNvPr>
          <p:cNvPicPr>
            <a:picLocks noChangeAspect="1"/>
          </p:cNvPicPr>
          <p:nvPr/>
        </p:nvPicPr>
        <p:blipFill>
          <a:blip r:embed="rId3"/>
          <a:stretch>
            <a:fillRect/>
          </a:stretch>
        </p:blipFill>
        <p:spPr>
          <a:xfrm>
            <a:off x="-25543" y="2046685"/>
            <a:ext cx="1635919" cy="1872118"/>
          </a:xfrm>
          <a:prstGeom prst="rect">
            <a:avLst/>
          </a:prstGeom>
        </p:spPr>
      </p:pic>
      <p:pic>
        <p:nvPicPr>
          <p:cNvPr id="10" name="Picture 9">
            <a:extLst>
              <a:ext uri="{FF2B5EF4-FFF2-40B4-BE49-F238E27FC236}">
                <a16:creationId xmlns:a16="http://schemas.microsoft.com/office/drawing/2014/main" id="{DBBC2316-CC44-4DF6-B939-5BED3FE8CB0C}"/>
              </a:ext>
            </a:extLst>
          </p:cNvPr>
          <p:cNvPicPr>
            <a:picLocks noChangeAspect="1"/>
          </p:cNvPicPr>
          <p:nvPr/>
        </p:nvPicPr>
        <p:blipFill rotWithShape="1">
          <a:blip r:embed="rId4"/>
          <a:srcRect l="2280"/>
          <a:stretch/>
        </p:blipFill>
        <p:spPr>
          <a:xfrm>
            <a:off x="1737010" y="1496648"/>
            <a:ext cx="2143125" cy="4504102"/>
          </a:xfrm>
          <a:prstGeom prst="rect">
            <a:avLst/>
          </a:prstGeom>
        </p:spPr>
      </p:pic>
      <p:pic>
        <p:nvPicPr>
          <p:cNvPr id="12" name="Picture 11">
            <a:extLst>
              <a:ext uri="{FF2B5EF4-FFF2-40B4-BE49-F238E27FC236}">
                <a16:creationId xmlns:a16="http://schemas.microsoft.com/office/drawing/2014/main" id="{53A91570-7DB0-4124-8C76-6CC22C2D26AB}"/>
              </a:ext>
            </a:extLst>
          </p:cNvPr>
          <p:cNvPicPr>
            <a:picLocks noChangeAspect="1"/>
          </p:cNvPicPr>
          <p:nvPr/>
        </p:nvPicPr>
        <p:blipFill>
          <a:blip r:embed="rId5"/>
          <a:stretch>
            <a:fillRect/>
          </a:stretch>
        </p:blipFill>
        <p:spPr>
          <a:xfrm>
            <a:off x="-5191" y="3918803"/>
            <a:ext cx="1742201" cy="2083919"/>
          </a:xfrm>
          <a:prstGeom prst="rect">
            <a:avLst/>
          </a:prstGeom>
        </p:spPr>
      </p:pic>
      <p:pic>
        <p:nvPicPr>
          <p:cNvPr id="14" name="Picture 13">
            <a:extLst>
              <a:ext uri="{FF2B5EF4-FFF2-40B4-BE49-F238E27FC236}">
                <a16:creationId xmlns:a16="http://schemas.microsoft.com/office/drawing/2014/main" id="{CBDE919B-F1B3-4D14-8721-95F97EFA850C}"/>
              </a:ext>
            </a:extLst>
          </p:cNvPr>
          <p:cNvPicPr>
            <a:picLocks noChangeAspect="1"/>
          </p:cNvPicPr>
          <p:nvPr/>
        </p:nvPicPr>
        <p:blipFill>
          <a:blip r:embed="rId6"/>
          <a:stretch>
            <a:fillRect/>
          </a:stretch>
        </p:blipFill>
        <p:spPr>
          <a:xfrm>
            <a:off x="5709606" y="1964532"/>
            <a:ext cx="3434394" cy="4036219"/>
          </a:xfrm>
          <a:prstGeom prst="rect">
            <a:avLst/>
          </a:prstGeom>
        </p:spPr>
      </p:pic>
      <p:pic>
        <p:nvPicPr>
          <p:cNvPr id="16" name="Picture 15">
            <a:extLst>
              <a:ext uri="{FF2B5EF4-FFF2-40B4-BE49-F238E27FC236}">
                <a16:creationId xmlns:a16="http://schemas.microsoft.com/office/drawing/2014/main" id="{A13512DE-923D-42D2-945E-2DFC65A8A039}"/>
              </a:ext>
            </a:extLst>
          </p:cNvPr>
          <p:cNvPicPr>
            <a:picLocks noChangeAspect="1"/>
          </p:cNvPicPr>
          <p:nvPr/>
        </p:nvPicPr>
        <p:blipFill>
          <a:blip r:embed="rId7"/>
          <a:stretch>
            <a:fillRect/>
          </a:stretch>
        </p:blipFill>
        <p:spPr>
          <a:xfrm>
            <a:off x="3829050" y="3996371"/>
            <a:ext cx="1880556" cy="2004379"/>
          </a:xfrm>
          <a:prstGeom prst="rect">
            <a:avLst/>
          </a:prstGeom>
        </p:spPr>
      </p:pic>
    </p:spTree>
    <p:extLst>
      <p:ext uri="{BB962C8B-B14F-4D97-AF65-F5344CB8AC3E}">
        <p14:creationId xmlns:p14="http://schemas.microsoft.com/office/powerpoint/2010/main" val="2287286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45AD1-40AD-42A5-9D47-F7BD71A5ABF2}"/>
              </a:ext>
            </a:extLst>
          </p:cNvPr>
          <p:cNvSpPr>
            <a:spLocks noGrp="1"/>
          </p:cNvSpPr>
          <p:nvPr>
            <p:ph type="title"/>
          </p:nvPr>
        </p:nvSpPr>
        <p:spPr>
          <a:xfrm>
            <a:off x="4450556" y="1235869"/>
            <a:ext cx="7429499" cy="548640"/>
          </a:xfrm>
        </p:spPr>
        <p:txBody>
          <a:bodyPr>
            <a:normAutofit fontScale="90000"/>
          </a:bodyPr>
          <a:lstStyle/>
          <a:p>
            <a:r>
              <a:rPr lang="en-US" dirty="0"/>
              <a:t>Friends-Of</a:t>
            </a:r>
            <a:br>
              <a:rPr lang="en-US" dirty="0"/>
            </a:br>
            <a:endParaRPr lang="en-US" dirty="0"/>
          </a:p>
        </p:txBody>
      </p:sp>
      <p:pic>
        <p:nvPicPr>
          <p:cNvPr id="5" name="Picture 4">
            <a:extLst>
              <a:ext uri="{FF2B5EF4-FFF2-40B4-BE49-F238E27FC236}">
                <a16:creationId xmlns:a16="http://schemas.microsoft.com/office/drawing/2014/main" id="{3ADB3BC6-0435-49D3-A826-4062FA58A178}"/>
              </a:ext>
            </a:extLst>
          </p:cNvPr>
          <p:cNvPicPr>
            <a:picLocks noChangeAspect="1"/>
          </p:cNvPicPr>
          <p:nvPr/>
        </p:nvPicPr>
        <p:blipFill>
          <a:blip r:embed="rId2"/>
          <a:stretch>
            <a:fillRect/>
          </a:stretch>
        </p:blipFill>
        <p:spPr>
          <a:xfrm>
            <a:off x="1" y="874838"/>
            <a:ext cx="3000375" cy="2472723"/>
          </a:xfrm>
          <a:prstGeom prst="rect">
            <a:avLst/>
          </a:prstGeom>
        </p:spPr>
      </p:pic>
      <p:pic>
        <p:nvPicPr>
          <p:cNvPr id="7" name="Picture 6">
            <a:extLst>
              <a:ext uri="{FF2B5EF4-FFF2-40B4-BE49-F238E27FC236}">
                <a16:creationId xmlns:a16="http://schemas.microsoft.com/office/drawing/2014/main" id="{285EE380-9C1C-442B-B8F1-BE4931FFCDE7}"/>
              </a:ext>
            </a:extLst>
          </p:cNvPr>
          <p:cNvPicPr>
            <a:picLocks noChangeAspect="1"/>
          </p:cNvPicPr>
          <p:nvPr/>
        </p:nvPicPr>
        <p:blipFill>
          <a:blip r:embed="rId3"/>
          <a:stretch>
            <a:fillRect/>
          </a:stretch>
        </p:blipFill>
        <p:spPr>
          <a:xfrm>
            <a:off x="1" y="3347562"/>
            <a:ext cx="4689791" cy="2653189"/>
          </a:xfrm>
          <a:prstGeom prst="rect">
            <a:avLst/>
          </a:prstGeom>
        </p:spPr>
      </p:pic>
    </p:spTree>
    <p:extLst>
      <p:ext uri="{BB962C8B-B14F-4D97-AF65-F5344CB8AC3E}">
        <p14:creationId xmlns:p14="http://schemas.microsoft.com/office/powerpoint/2010/main" val="2251174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DEE348-24A7-4C6C-B0A1-39F00F3EAF05}"/>
              </a:ext>
            </a:extLst>
          </p:cNvPr>
          <p:cNvPicPr>
            <a:picLocks noChangeAspect="1"/>
          </p:cNvPicPr>
          <p:nvPr/>
        </p:nvPicPr>
        <p:blipFill>
          <a:blip r:embed="rId2"/>
          <a:stretch>
            <a:fillRect/>
          </a:stretch>
        </p:blipFill>
        <p:spPr>
          <a:xfrm>
            <a:off x="6441896" y="2531985"/>
            <a:ext cx="2343150" cy="3543300"/>
          </a:xfrm>
          <a:prstGeom prst="rect">
            <a:avLst/>
          </a:prstGeom>
        </p:spPr>
      </p:pic>
      <p:sp>
        <p:nvSpPr>
          <p:cNvPr id="6" name="TextBox 5">
            <a:extLst>
              <a:ext uri="{FF2B5EF4-FFF2-40B4-BE49-F238E27FC236}">
                <a16:creationId xmlns:a16="http://schemas.microsoft.com/office/drawing/2014/main" id="{E0E6D05B-C84C-4021-BD54-386C2E97BF33}"/>
              </a:ext>
            </a:extLst>
          </p:cNvPr>
          <p:cNvSpPr txBox="1"/>
          <p:nvPr/>
        </p:nvSpPr>
        <p:spPr>
          <a:xfrm>
            <a:off x="-96882" y="525861"/>
            <a:ext cx="9240882" cy="6486391"/>
          </a:xfrm>
          <a:prstGeom prst="rect">
            <a:avLst/>
          </a:prstGeom>
          <a:noFill/>
        </p:spPr>
        <p:txBody>
          <a:bodyPr wrap="square" rtlCol="0">
            <a:spAutoFit/>
          </a:bodyPr>
          <a:lstStyle/>
          <a:p>
            <a:pPr algn="l">
              <a:buFont typeface="Arial" panose="020B0604020202020204" pitchFamily="34" charset="0"/>
              <a:buChar char="•"/>
            </a:pPr>
            <a:r>
              <a:rPr lang="en-US" sz="1500" b="1" dirty="0">
                <a:solidFill>
                  <a:srgbClr val="FF0000"/>
                </a:solidFill>
                <a:latin typeface="Fira Code" panose="020B0809050000020004" pitchFamily="49" charset="0"/>
                <a:ea typeface="Fira Code" panose="020B0809050000020004" pitchFamily="49" charset="0"/>
                <a:cs typeface="Fira Code" panose="020B0809050000020004" pitchFamily="49" charset="0"/>
              </a:rPr>
              <a:t>Give a brief description of each layer (What is its major concern and an example)</a:t>
            </a:r>
          </a:p>
          <a:p>
            <a:pPr algn="l">
              <a:buFont typeface="Arial" panose="020B0604020202020204" pitchFamily="34" charset="0"/>
              <a:buChar char="•"/>
            </a:pPr>
            <a:r>
              <a:rPr lang="en-US" sz="1500" b="1" dirty="0">
                <a:solidFill>
                  <a:srgbClr val="FF0000"/>
                </a:solidFill>
                <a:latin typeface="Fira Code" panose="020B0809050000020004" pitchFamily="49" charset="0"/>
                <a:ea typeface="Fira Code" panose="020B0809050000020004" pitchFamily="49" charset="0"/>
                <a:cs typeface="Fira Code" panose="020B0809050000020004" pitchFamily="49" charset="0"/>
              </a:rPr>
              <a:t>Application (Layer 7)</a:t>
            </a:r>
          </a:p>
          <a:p>
            <a:pPr marL="557213" lvl="1" indent="-214313">
              <a:buFont typeface="Arial" panose="020B0604020202020204" pitchFamily="34" charset="0"/>
              <a:buChar char="•"/>
            </a:pPr>
            <a:r>
              <a:rPr lang="en-US" sz="1500" b="1" dirty="0">
                <a:solidFill>
                  <a:srgbClr val="FF0000"/>
                </a:solidFill>
                <a:latin typeface="Fira Code" panose="020B0809050000020004" pitchFamily="49" charset="0"/>
                <a:ea typeface="Fira Code" panose="020B0809050000020004" pitchFamily="49" charset="0"/>
                <a:cs typeface="Fira Code" panose="020B0809050000020004" pitchFamily="49" charset="0"/>
              </a:rPr>
              <a:t>Example: HTTP</a:t>
            </a:r>
          </a:p>
          <a:p>
            <a:pPr marL="557213" lvl="1" indent="-214313">
              <a:buFont typeface="Arial" panose="020B0604020202020204" pitchFamily="34" charset="0"/>
              <a:buChar char="•"/>
            </a:pPr>
            <a:r>
              <a:rPr lang="en-US" sz="1500" b="1" dirty="0">
                <a:solidFill>
                  <a:srgbClr val="FF0000"/>
                </a:solidFill>
                <a:latin typeface="Fira Code" panose="020B0809050000020004" pitchFamily="49" charset="0"/>
                <a:ea typeface="Fira Code" panose="020B0809050000020004" pitchFamily="49" charset="0"/>
                <a:cs typeface="Fira Code" panose="020B0809050000020004" pitchFamily="49" charset="0"/>
              </a:rPr>
              <a:t>Information used by client-side software</a:t>
            </a:r>
          </a:p>
          <a:p>
            <a:pPr algn="l">
              <a:buFont typeface="Arial" panose="020B0604020202020204" pitchFamily="34" charset="0"/>
              <a:buChar char="•"/>
            </a:pPr>
            <a:r>
              <a:rPr lang="en-US" sz="1500" b="1" dirty="0">
                <a:solidFill>
                  <a:schemeClr val="accent6"/>
                </a:solidFill>
                <a:latin typeface="Fira Code" panose="020B0809050000020004" pitchFamily="49" charset="0"/>
                <a:ea typeface="Fira Code" panose="020B0809050000020004" pitchFamily="49" charset="0"/>
                <a:cs typeface="Fira Code" panose="020B0809050000020004" pitchFamily="49" charset="0"/>
              </a:rPr>
              <a:t>Presentation (Layer 6)</a:t>
            </a:r>
          </a:p>
          <a:p>
            <a:pPr marL="557213" lvl="1" indent="-214313">
              <a:buFont typeface="Arial" panose="020B0604020202020204" pitchFamily="34" charset="0"/>
              <a:buChar char="•"/>
            </a:pPr>
            <a:r>
              <a:rPr lang="en-US" sz="1500" b="1" dirty="0">
                <a:solidFill>
                  <a:schemeClr val="accent6"/>
                </a:solidFill>
                <a:latin typeface="Fira Code" panose="020B0809050000020004" pitchFamily="49" charset="0"/>
                <a:ea typeface="Fira Code" panose="020B0809050000020004" pitchFamily="49" charset="0"/>
                <a:cs typeface="Fira Code" panose="020B0809050000020004" pitchFamily="49" charset="0"/>
              </a:rPr>
              <a:t>Example: JPEG, GIF</a:t>
            </a:r>
          </a:p>
          <a:p>
            <a:pPr marL="557213" lvl="1" indent="-214313">
              <a:buFont typeface="Arial" panose="020B0604020202020204" pitchFamily="34" charset="0"/>
              <a:buChar char="•"/>
            </a:pPr>
            <a:r>
              <a:rPr lang="en-US" sz="1500" b="1" dirty="0">
                <a:solidFill>
                  <a:schemeClr val="accent6"/>
                </a:solidFill>
                <a:latin typeface="Fira Code" panose="020B0809050000020004" pitchFamily="49" charset="0"/>
                <a:ea typeface="Fira Code" panose="020B0809050000020004" pitchFamily="49" charset="0"/>
                <a:cs typeface="Fira Code" panose="020B0809050000020004" pitchFamily="49" charset="0"/>
              </a:rPr>
              <a:t>Data gets translated into a presentable format</a:t>
            </a:r>
          </a:p>
          <a:p>
            <a:pPr marL="557213" lvl="1" indent="-214313">
              <a:buFont typeface="Arial" panose="020B0604020202020204" pitchFamily="34" charset="0"/>
              <a:buChar char="•"/>
            </a:pPr>
            <a:r>
              <a:rPr lang="en-US" sz="1500" b="1" dirty="0">
                <a:solidFill>
                  <a:schemeClr val="accent6"/>
                </a:solidFill>
                <a:latin typeface="Fira Code" panose="020B0809050000020004" pitchFamily="49" charset="0"/>
                <a:ea typeface="Fira Code" panose="020B0809050000020004" pitchFamily="49" charset="0"/>
                <a:cs typeface="Fira Code" panose="020B0809050000020004" pitchFamily="49" charset="0"/>
              </a:rPr>
              <a:t>Often called the syntax layer since it translates machine-readable syntax into human-readable syntax</a:t>
            </a:r>
          </a:p>
          <a:p>
            <a:pPr algn="l">
              <a:buFont typeface="Arial" panose="020B0604020202020204" pitchFamily="34" charset="0"/>
              <a:buChar char="•"/>
            </a:pPr>
            <a:r>
              <a:rPr lang="en-US" sz="1500" b="1" dirty="0">
                <a:solidFill>
                  <a:srgbClr val="FFC000"/>
                </a:solidFill>
                <a:latin typeface="Fira Code" panose="020B0809050000020004" pitchFamily="49" charset="0"/>
                <a:ea typeface="Fira Code" panose="020B0809050000020004" pitchFamily="49" charset="0"/>
                <a:cs typeface="Fira Code" panose="020B0809050000020004" pitchFamily="49" charset="0"/>
              </a:rPr>
              <a:t>Session (Layer 5)</a:t>
            </a:r>
          </a:p>
          <a:p>
            <a:pPr marL="557213" lvl="1" indent="-214313">
              <a:buFont typeface="Arial" panose="020B0604020202020204" pitchFamily="34" charset="0"/>
              <a:buChar char="•"/>
            </a:pPr>
            <a:r>
              <a:rPr lang="en-US" sz="1500" b="1" dirty="0">
                <a:solidFill>
                  <a:srgbClr val="FFC000"/>
                </a:solidFill>
                <a:latin typeface="Fira Code" panose="020B0809050000020004" pitchFamily="49" charset="0"/>
                <a:ea typeface="Fira Code" panose="020B0809050000020004" pitchFamily="49" charset="0"/>
                <a:cs typeface="Fira Code" panose="020B0809050000020004" pitchFamily="49" charset="0"/>
              </a:rPr>
              <a:t>Example: RPC (Remote Procedure Call)</a:t>
            </a:r>
          </a:p>
          <a:p>
            <a:pPr marL="557213" lvl="1" indent="-214313">
              <a:buFont typeface="Arial" panose="020B0604020202020204" pitchFamily="34" charset="0"/>
              <a:buChar char="•"/>
            </a:pPr>
            <a:r>
              <a:rPr lang="en-US" sz="1500" b="1" dirty="0">
                <a:solidFill>
                  <a:srgbClr val="FFC000"/>
                </a:solidFill>
                <a:latin typeface="Fira Code" panose="020B0809050000020004" pitchFamily="49" charset="0"/>
                <a:ea typeface="Fira Code" panose="020B0809050000020004" pitchFamily="49" charset="0"/>
                <a:cs typeface="Fira Code" panose="020B0809050000020004" pitchFamily="49" charset="0"/>
              </a:rPr>
              <a:t>Authentication and data continuity</a:t>
            </a:r>
          </a:p>
          <a:p>
            <a:pPr marL="557213" lvl="1" indent="-214313">
              <a:buFont typeface="Arial" panose="020B0604020202020204" pitchFamily="34" charset="0"/>
              <a:buChar char="•"/>
            </a:pPr>
            <a:r>
              <a:rPr lang="en-US" sz="1500" b="1" dirty="0">
                <a:solidFill>
                  <a:srgbClr val="FFC000"/>
                </a:solidFill>
                <a:latin typeface="Fira Code" panose="020B0809050000020004" pitchFamily="49" charset="0"/>
                <a:ea typeface="Fira Code" panose="020B0809050000020004" pitchFamily="49" charset="0"/>
                <a:cs typeface="Fira Code" panose="020B0809050000020004" pitchFamily="49" charset="0"/>
              </a:rPr>
              <a:t>Authorize actions, reestablish session from dropped connections</a:t>
            </a:r>
          </a:p>
          <a:p>
            <a:pPr algn="l">
              <a:buFont typeface="Arial" panose="020B0604020202020204" pitchFamily="34" charset="0"/>
              <a:buChar char="•"/>
            </a:pPr>
            <a:r>
              <a:rPr lang="en-US" sz="1500" b="1" dirty="0">
                <a:solidFill>
                  <a:srgbClr val="FFFF00"/>
                </a:solidFill>
                <a:latin typeface="Fira Code" panose="020B0809050000020004" pitchFamily="49" charset="0"/>
                <a:ea typeface="Fira Code" panose="020B0809050000020004" pitchFamily="49" charset="0"/>
                <a:cs typeface="Fira Code" panose="020B0809050000020004" pitchFamily="49" charset="0"/>
              </a:rPr>
              <a:t>Transport (Layer 4)</a:t>
            </a:r>
          </a:p>
          <a:p>
            <a:pPr marL="557213" lvl="1" indent="-214313">
              <a:buFont typeface="Arial" panose="020B0604020202020204" pitchFamily="34" charset="0"/>
              <a:buChar char="•"/>
            </a:pPr>
            <a:r>
              <a:rPr lang="en-US" sz="1500" b="1" dirty="0">
                <a:solidFill>
                  <a:srgbClr val="FFFF00"/>
                </a:solidFill>
                <a:latin typeface="Fira Code" panose="020B0809050000020004" pitchFamily="49" charset="0"/>
                <a:ea typeface="Fira Code" panose="020B0809050000020004" pitchFamily="49" charset="0"/>
                <a:cs typeface="Fira Code" panose="020B0809050000020004" pitchFamily="49" charset="0"/>
              </a:rPr>
              <a:t>Example: TCP, UDP</a:t>
            </a:r>
          </a:p>
          <a:p>
            <a:pPr marL="557213" lvl="1" indent="-214313">
              <a:buFont typeface="Arial" panose="020B0604020202020204" pitchFamily="34" charset="0"/>
              <a:buChar char="•"/>
            </a:pPr>
            <a:r>
              <a:rPr lang="en-US" sz="1500" b="1" dirty="0">
                <a:solidFill>
                  <a:srgbClr val="FFFF00"/>
                </a:solidFill>
                <a:latin typeface="Fira Code" panose="020B0809050000020004" pitchFamily="49" charset="0"/>
                <a:ea typeface="Fira Code" panose="020B0809050000020004" pitchFamily="49" charset="0"/>
                <a:cs typeface="Fira Code" panose="020B0809050000020004" pitchFamily="49" charset="0"/>
              </a:rPr>
              <a:t>Mirrors TCP/IP's Transport Layer</a:t>
            </a:r>
          </a:p>
          <a:p>
            <a:pPr marL="557213" lvl="1" indent="-214313">
              <a:buFont typeface="Arial" panose="020B0604020202020204" pitchFamily="34" charset="0"/>
              <a:buChar char="•"/>
            </a:pPr>
            <a:r>
              <a:rPr lang="en-US" sz="1500" b="1" dirty="0">
                <a:solidFill>
                  <a:srgbClr val="FFFF00"/>
                </a:solidFill>
                <a:latin typeface="Fira Code" panose="020B0809050000020004" pitchFamily="49" charset="0"/>
                <a:ea typeface="Fira Code" panose="020B0809050000020004" pitchFamily="49" charset="0"/>
                <a:cs typeface="Fira Code" panose="020B0809050000020004" pitchFamily="49" charset="0"/>
              </a:rPr>
              <a:t>Focused on data integrity and connectivity</a:t>
            </a:r>
          </a:p>
          <a:p>
            <a:pPr algn="l">
              <a:buFont typeface="Arial" panose="020B0604020202020204" pitchFamily="34" charset="0"/>
              <a:buChar char="•"/>
            </a:pPr>
            <a:r>
              <a:rPr lang="en-US" sz="1500" b="1" dirty="0">
                <a:solidFill>
                  <a:srgbClr val="00B050"/>
                </a:solidFill>
                <a:latin typeface="Fira Code" panose="020B0809050000020004" pitchFamily="49" charset="0"/>
                <a:ea typeface="Fira Code" panose="020B0809050000020004" pitchFamily="49" charset="0"/>
                <a:cs typeface="Fira Code" panose="020B0809050000020004" pitchFamily="49" charset="0"/>
              </a:rPr>
              <a:t>Network (Layer 3)</a:t>
            </a:r>
          </a:p>
          <a:p>
            <a:pPr marL="557213" lvl="1" indent="-214313">
              <a:buFont typeface="Arial" panose="020B0604020202020204" pitchFamily="34" charset="0"/>
              <a:buChar char="•"/>
            </a:pPr>
            <a:r>
              <a:rPr lang="en-US" sz="1500" b="1" dirty="0">
                <a:solidFill>
                  <a:srgbClr val="00B050"/>
                </a:solidFill>
                <a:latin typeface="Fira Code" panose="020B0809050000020004" pitchFamily="49" charset="0"/>
                <a:ea typeface="Fira Code" panose="020B0809050000020004" pitchFamily="49" charset="0"/>
                <a:cs typeface="Fira Code" panose="020B0809050000020004" pitchFamily="49" charset="0"/>
              </a:rPr>
              <a:t>Example: IP</a:t>
            </a:r>
          </a:p>
          <a:p>
            <a:pPr marL="557213" lvl="1" indent="-214313">
              <a:buFont typeface="Arial" panose="020B0604020202020204" pitchFamily="34" charset="0"/>
              <a:buChar char="•"/>
            </a:pPr>
            <a:r>
              <a:rPr lang="en-US" sz="1500" b="1" dirty="0">
                <a:solidFill>
                  <a:srgbClr val="00B050"/>
                </a:solidFill>
                <a:latin typeface="Fira Code" panose="020B0809050000020004" pitchFamily="49" charset="0"/>
                <a:ea typeface="Fira Code" panose="020B0809050000020004" pitchFamily="49" charset="0"/>
                <a:cs typeface="Fira Code" panose="020B0809050000020004" pitchFamily="49" charset="0"/>
              </a:rPr>
              <a:t>Mirrors TCP/IP's Internet Layer</a:t>
            </a:r>
          </a:p>
          <a:p>
            <a:pPr marL="557213" lvl="1" indent="-214313">
              <a:buFont typeface="Arial" panose="020B0604020202020204" pitchFamily="34" charset="0"/>
              <a:buChar char="•"/>
            </a:pPr>
            <a:r>
              <a:rPr lang="en-US" sz="1500" b="1" dirty="0">
                <a:solidFill>
                  <a:srgbClr val="00B050"/>
                </a:solidFill>
                <a:latin typeface="Fira Code" panose="020B0809050000020004" pitchFamily="49" charset="0"/>
                <a:ea typeface="Fira Code" panose="020B0809050000020004" pitchFamily="49" charset="0"/>
                <a:cs typeface="Fira Code" panose="020B0809050000020004" pitchFamily="49" charset="0"/>
              </a:rPr>
              <a:t>Manages connections between different remote networks</a:t>
            </a:r>
          </a:p>
          <a:p>
            <a:pPr algn="l">
              <a:buFont typeface="Arial" panose="020B0604020202020204" pitchFamily="34" charset="0"/>
              <a:buChar char="•"/>
            </a:pPr>
            <a:r>
              <a:rPr lang="en-US" sz="1500" b="1" dirty="0">
                <a:solidFill>
                  <a:srgbClr val="00B0F0"/>
                </a:solidFill>
                <a:latin typeface="Fira Code" panose="020B0809050000020004" pitchFamily="49" charset="0"/>
                <a:ea typeface="Fira Code" panose="020B0809050000020004" pitchFamily="49" charset="0"/>
                <a:cs typeface="Fira Code" panose="020B0809050000020004" pitchFamily="49" charset="0"/>
              </a:rPr>
              <a:t>Data Link (Layer 2)</a:t>
            </a:r>
          </a:p>
          <a:p>
            <a:pPr marL="557213" lvl="1" indent="-214313">
              <a:buFont typeface="Arial" panose="020B0604020202020204" pitchFamily="34" charset="0"/>
              <a:buChar char="•"/>
            </a:pPr>
            <a:r>
              <a:rPr lang="en-US" sz="1500" b="1" dirty="0">
                <a:solidFill>
                  <a:srgbClr val="00B0F0"/>
                </a:solidFill>
                <a:latin typeface="Fira Code" panose="020B0809050000020004" pitchFamily="49" charset="0"/>
                <a:ea typeface="Fira Code" panose="020B0809050000020004" pitchFamily="49" charset="0"/>
                <a:cs typeface="Fira Code" panose="020B0809050000020004" pitchFamily="49" charset="0"/>
              </a:rPr>
              <a:t>Example: Ethernet</a:t>
            </a:r>
          </a:p>
          <a:p>
            <a:pPr marL="557213" lvl="1" indent="-214313">
              <a:buFont typeface="Arial" panose="020B0604020202020204" pitchFamily="34" charset="0"/>
              <a:buChar char="•"/>
            </a:pPr>
            <a:r>
              <a:rPr lang="en-US" sz="1500" b="1" dirty="0">
                <a:solidFill>
                  <a:srgbClr val="00B0F0"/>
                </a:solidFill>
                <a:latin typeface="Fira Code" panose="020B0809050000020004" pitchFamily="49" charset="0"/>
                <a:ea typeface="Fira Code" panose="020B0809050000020004" pitchFamily="49" charset="0"/>
                <a:cs typeface="Fira Code" panose="020B0809050000020004" pitchFamily="49" charset="0"/>
              </a:rPr>
              <a:t>Connections between one network interface to another</a:t>
            </a:r>
          </a:p>
          <a:p>
            <a:pPr marL="557213" lvl="1" indent="-214313">
              <a:buFont typeface="Arial" panose="020B0604020202020204" pitchFamily="34" charset="0"/>
              <a:buChar char="•"/>
            </a:pPr>
            <a:r>
              <a:rPr lang="en-US" sz="1500" b="1" dirty="0">
                <a:solidFill>
                  <a:srgbClr val="00B0F0"/>
                </a:solidFill>
                <a:latin typeface="Fira Code" panose="020B0809050000020004" pitchFamily="49" charset="0"/>
                <a:ea typeface="Fira Code" panose="020B0809050000020004" pitchFamily="49" charset="0"/>
                <a:cs typeface="Fira Code" panose="020B0809050000020004" pitchFamily="49" charset="0"/>
              </a:rPr>
              <a:t>Primarily used by machines in a local network (</a:t>
            </a:r>
            <a:r>
              <a:rPr lang="en-US" sz="1500" b="1" dirty="0" err="1">
                <a:solidFill>
                  <a:srgbClr val="00B0F0"/>
                </a:solidFill>
                <a:latin typeface="Fira Code" panose="020B0809050000020004" pitchFamily="49" charset="0"/>
                <a:ea typeface="Fira Code" panose="020B0809050000020004" pitchFamily="49" charset="0"/>
                <a:cs typeface="Fira Code" panose="020B0809050000020004" pitchFamily="49" charset="0"/>
              </a:rPr>
              <a:t>ie</a:t>
            </a:r>
            <a:r>
              <a:rPr lang="en-US" sz="1500" b="1" dirty="0">
                <a:solidFill>
                  <a:srgbClr val="00B0F0"/>
                </a:solidFill>
                <a:latin typeface="Fira Code" panose="020B0809050000020004" pitchFamily="49" charset="0"/>
                <a:ea typeface="Fira Code" panose="020B0809050000020004" pitchFamily="49" charset="0"/>
                <a:cs typeface="Fira Code" panose="020B0809050000020004" pitchFamily="49" charset="0"/>
              </a:rPr>
              <a:t> targeting different MAC addresses)</a:t>
            </a:r>
          </a:p>
          <a:p>
            <a:pPr algn="l">
              <a:buFont typeface="Arial" panose="020B0604020202020204" pitchFamily="34" charset="0"/>
              <a:buChar char="•"/>
            </a:pPr>
            <a:r>
              <a:rPr lang="en-US" sz="1500" b="1" dirty="0">
                <a:solidFill>
                  <a:srgbClr val="0000FF"/>
                </a:solidFill>
                <a:latin typeface="Fira Code" panose="020B0809050000020004" pitchFamily="49" charset="0"/>
                <a:ea typeface="Fira Code" panose="020B0809050000020004" pitchFamily="49" charset="0"/>
                <a:cs typeface="Fira Code" panose="020B0809050000020004" pitchFamily="49" charset="0"/>
              </a:rPr>
              <a:t>Physical (Layer 1)</a:t>
            </a:r>
          </a:p>
          <a:p>
            <a:pPr marL="557213" lvl="1" indent="-214313">
              <a:buFont typeface="Arial" panose="020B0604020202020204" pitchFamily="34" charset="0"/>
              <a:buChar char="•"/>
            </a:pPr>
            <a:r>
              <a:rPr lang="en-US" sz="1500" b="1" dirty="0">
                <a:solidFill>
                  <a:srgbClr val="0000FF"/>
                </a:solidFill>
                <a:latin typeface="Fira Code" panose="020B0809050000020004" pitchFamily="49" charset="0"/>
                <a:ea typeface="Fira Code" panose="020B0809050000020004" pitchFamily="49" charset="0"/>
                <a:cs typeface="Fira Code" panose="020B0809050000020004" pitchFamily="49" charset="0"/>
              </a:rPr>
              <a:t>Example: DSL, 802.11 (Wi-Fi)</a:t>
            </a:r>
          </a:p>
          <a:p>
            <a:pPr marL="557213" lvl="1" indent="-214313">
              <a:buFont typeface="Arial" panose="020B0604020202020204" pitchFamily="34" charset="0"/>
              <a:buChar char="•"/>
            </a:pPr>
            <a:r>
              <a:rPr lang="en-US" sz="1500" b="1" dirty="0">
                <a:solidFill>
                  <a:srgbClr val="0000FF"/>
                </a:solidFill>
                <a:latin typeface="Fira Code" panose="020B0809050000020004" pitchFamily="49" charset="0"/>
                <a:ea typeface="Fira Code" panose="020B0809050000020004" pitchFamily="49" charset="0"/>
                <a:cs typeface="Fira Code" panose="020B0809050000020004" pitchFamily="49" charset="0"/>
              </a:rPr>
              <a:t>Translating from electrical signals to bits of data</a:t>
            </a:r>
          </a:p>
          <a:p>
            <a:endParaRPr lang="en-US" sz="1050" dirty="0">
              <a:solidFill>
                <a:srgbClr val="FF0000"/>
              </a:solidFill>
              <a:latin typeface="Fira Code" panose="020B0809050000020004" pitchFamily="49" charset="0"/>
              <a:ea typeface="Fira Code" panose="020B0809050000020004" pitchFamily="49" charset="0"/>
              <a:cs typeface="Fira Code" panose="020B0809050000020004" pitchFamily="49" charset="0"/>
            </a:endParaRPr>
          </a:p>
        </p:txBody>
      </p:sp>
      <p:sp>
        <p:nvSpPr>
          <p:cNvPr id="7" name="Title 1">
            <a:extLst>
              <a:ext uri="{FF2B5EF4-FFF2-40B4-BE49-F238E27FC236}">
                <a16:creationId xmlns:a16="http://schemas.microsoft.com/office/drawing/2014/main" id="{DEA5CBAC-9C15-45F3-A332-FB3FCACB864D}"/>
              </a:ext>
            </a:extLst>
          </p:cNvPr>
          <p:cNvSpPr txBox="1">
            <a:spLocks/>
          </p:cNvSpPr>
          <p:nvPr/>
        </p:nvSpPr>
        <p:spPr>
          <a:xfrm>
            <a:off x="0" y="-102590"/>
            <a:ext cx="4345478" cy="885305"/>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950" dirty="0"/>
              <a:t>NETWORK OSI</a:t>
            </a:r>
          </a:p>
        </p:txBody>
      </p:sp>
    </p:spTree>
    <p:extLst>
      <p:ext uri="{BB962C8B-B14F-4D97-AF65-F5344CB8AC3E}">
        <p14:creationId xmlns:p14="http://schemas.microsoft.com/office/powerpoint/2010/main" val="406248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1EDC29-525B-4A14-A29B-2D4381D12B3D}"/>
              </a:ext>
            </a:extLst>
          </p:cNvPr>
          <p:cNvSpPr>
            <a:spLocks noGrp="1"/>
          </p:cNvSpPr>
          <p:nvPr>
            <p:ph type="title"/>
          </p:nvPr>
        </p:nvSpPr>
        <p:spPr>
          <a:xfrm>
            <a:off x="741472" y="4363271"/>
            <a:ext cx="7650740" cy="1066801"/>
          </a:xfrm>
        </p:spPr>
        <p:txBody>
          <a:bodyPr vert="horz" lIns="91440" tIns="45720" rIns="91440" bIns="45720" rtlCol="0" anchor="b">
            <a:normAutofit/>
          </a:bodyPr>
          <a:lstStyle/>
          <a:p>
            <a:pPr algn="ctr"/>
            <a:r>
              <a:rPr lang="en-US" sz="480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Network OSI</a:t>
            </a:r>
          </a:p>
        </p:txBody>
      </p:sp>
      <p:sp>
        <p:nvSpPr>
          <p:cNvPr id="13" name="Rectangle 12">
            <a:extLst>
              <a:ext uri="{FF2B5EF4-FFF2-40B4-BE49-F238E27FC236}">
                <a16:creationId xmlns:a16="http://schemas.microsoft.com/office/drawing/2014/main" id="{2C069419-B83B-4E10-A3EF-91A86B5D3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738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F5F1F5-1998-4725-A3C3-DA77D0DA13E4}"/>
              </a:ext>
            </a:extLst>
          </p:cNvPr>
          <p:cNvPicPr>
            <a:picLocks noChangeAspect="1"/>
          </p:cNvPicPr>
          <p:nvPr/>
        </p:nvPicPr>
        <p:blipFill rotWithShape="1">
          <a:blip r:embed="rId3"/>
          <a:srcRect t="2178"/>
          <a:stretch/>
        </p:blipFill>
        <p:spPr>
          <a:xfrm>
            <a:off x="0" y="1"/>
            <a:ext cx="3440544" cy="4273826"/>
          </a:xfrm>
          <a:prstGeom prst="rect">
            <a:avLst/>
          </a:prstGeom>
        </p:spPr>
      </p:pic>
      <p:pic>
        <p:nvPicPr>
          <p:cNvPr id="6" name="Picture 5">
            <a:extLst>
              <a:ext uri="{FF2B5EF4-FFF2-40B4-BE49-F238E27FC236}">
                <a16:creationId xmlns:a16="http://schemas.microsoft.com/office/drawing/2014/main" id="{722DC3FA-5C44-4773-BE8B-EC63FC1FE048}"/>
              </a:ext>
            </a:extLst>
          </p:cNvPr>
          <p:cNvPicPr>
            <a:picLocks noChangeAspect="1"/>
          </p:cNvPicPr>
          <p:nvPr/>
        </p:nvPicPr>
        <p:blipFill>
          <a:blip r:embed="rId4"/>
          <a:stretch>
            <a:fillRect/>
          </a:stretch>
        </p:blipFill>
        <p:spPr>
          <a:xfrm>
            <a:off x="5703457" y="99947"/>
            <a:ext cx="3440543" cy="4173879"/>
          </a:xfrm>
          <a:prstGeom prst="rect">
            <a:avLst/>
          </a:prstGeom>
        </p:spPr>
      </p:pic>
    </p:spTree>
    <p:extLst>
      <p:ext uri="{BB962C8B-B14F-4D97-AF65-F5344CB8AC3E}">
        <p14:creationId xmlns:p14="http://schemas.microsoft.com/office/powerpoint/2010/main" val="42380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3213C9F-F1B6-4980-95B6-4F07946C5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3968749"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95451F1-A4F8-4CBD-A5F5-5EF7BB4ABD96}"/>
              </a:ext>
            </a:extLst>
          </p:cNvPr>
          <p:cNvPicPr>
            <a:picLocks noChangeAspect="1"/>
          </p:cNvPicPr>
          <p:nvPr/>
        </p:nvPicPr>
        <p:blipFill>
          <a:blip r:embed="rId3"/>
          <a:stretch>
            <a:fillRect/>
          </a:stretch>
        </p:blipFill>
        <p:spPr>
          <a:xfrm>
            <a:off x="542924" y="1023938"/>
            <a:ext cx="3848099" cy="4810124"/>
          </a:xfrm>
          <a:prstGeom prst="rect">
            <a:avLst/>
          </a:prstGeom>
        </p:spPr>
      </p:pic>
      <p:sp>
        <p:nvSpPr>
          <p:cNvPr id="21" name="Rectangle 20">
            <a:extLst>
              <a:ext uri="{FF2B5EF4-FFF2-40B4-BE49-F238E27FC236}">
                <a16:creationId xmlns:a16="http://schemas.microsoft.com/office/drawing/2014/main" id="{2AA28026-5AE8-4702-8944-83B64C486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8" y="643467"/>
            <a:ext cx="3968749"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1750272-1907-4AE5-8D29-0769F59C5706}"/>
              </a:ext>
            </a:extLst>
          </p:cNvPr>
          <p:cNvPicPr>
            <a:picLocks noChangeAspect="1"/>
          </p:cNvPicPr>
          <p:nvPr/>
        </p:nvPicPr>
        <p:blipFill>
          <a:blip r:embed="rId4"/>
          <a:stretch>
            <a:fillRect/>
          </a:stretch>
        </p:blipFill>
        <p:spPr>
          <a:xfrm>
            <a:off x="4813299" y="2449829"/>
            <a:ext cx="3711181" cy="1966925"/>
          </a:xfrm>
          <a:prstGeom prst="rect">
            <a:avLst/>
          </a:prstGeom>
        </p:spPr>
      </p:pic>
    </p:spTree>
    <p:extLst>
      <p:ext uri="{BB962C8B-B14F-4D97-AF65-F5344CB8AC3E}">
        <p14:creationId xmlns:p14="http://schemas.microsoft.com/office/powerpoint/2010/main" val="1623686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1472" y="4363271"/>
            <a:ext cx="7650740" cy="1066801"/>
          </a:xfrm>
        </p:spPr>
        <p:txBody>
          <a:bodyPr vert="horz" lIns="91440" tIns="45720" rIns="91440" bIns="45720" rtlCol="0" anchor="b">
            <a:normAutofit/>
          </a:bodyPr>
          <a:lstStyle/>
          <a:p>
            <a:pPr algn="ctr"/>
            <a:r>
              <a:rPr lang="en-US" sz="480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NETWORK DNS</a:t>
            </a:r>
          </a:p>
        </p:txBody>
      </p:sp>
      <p:sp>
        <p:nvSpPr>
          <p:cNvPr id="14" name="Rectangle 16">
            <a:extLst>
              <a:ext uri="{FF2B5EF4-FFF2-40B4-BE49-F238E27FC236}">
                <a16:creationId xmlns:a16="http://schemas.microsoft.com/office/drawing/2014/main" id="{2C069419-B83B-4E10-A3EF-91A86B5D3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738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ACBAE3C-149C-40A3-9AEC-F10344902E3F}"/>
              </a:ext>
            </a:extLst>
          </p:cNvPr>
          <p:cNvPicPr>
            <a:picLocks noChangeAspect="1"/>
          </p:cNvPicPr>
          <p:nvPr/>
        </p:nvPicPr>
        <p:blipFill rotWithShape="1">
          <a:blip r:embed="rId4"/>
          <a:srcRect t="558" r="4" b="605"/>
          <a:stretch/>
        </p:blipFill>
        <p:spPr>
          <a:xfrm>
            <a:off x="0" y="-1"/>
            <a:ext cx="3760342" cy="4273825"/>
          </a:xfrm>
          <a:prstGeom prst="rect">
            <a:avLst/>
          </a:prstGeom>
        </p:spPr>
      </p:pic>
      <p:pic>
        <p:nvPicPr>
          <p:cNvPr id="6" name="Picture 5">
            <a:extLst>
              <a:ext uri="{FF2B5EF4-FFF2-40B4-BE49-F238E27FC236}">
                <a16:creationId xmlns:a16="http://schemas.microsoft.com/office/drawing/2014/main" id="{294DB0D7-F20C-4AEE-8101-B1168EFEDA79}"/>
              </a:ext>
            </a:extLst>
          </p:cNvPr>
          <p:cNvPicPr>
            <a:picLocks noChangeAspect="1"/>
          </p:cNvPicPr>
          <p:nvPr/>
        </p:nvPicPr>
        <p:blipFill rotWithShape="1">
          <a:blip r:embed="rId5"/>
          <a:srcRect t="1286" r="2" b="465"/>
          <a:stretch/>
        </p:blipFill>
        <p:spPr>
          <a:xfrm>
            <a:off x="4890500" y="87034"/>
            <a:ext cx="4247658" cy="4186792"/>
          </a:xfrm>
          <a:prstGeom prst="rect">
            <a:avLst/>
          </a:prstGeom>
        </p:spPr>
      </p:pic>
    </p:spTree>
    <p:extLst>
      <p:ext uri="{BB962C8B-B14F-4D97-AF65-F5344CB8AC3E}">
        <p14:creationId xmlns:p14="http://schemas.microsoft.com/office/powerpoint/2010/main" val="271078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20E3-E674-43C3-882C-AE7C7D8DC310}"/>
              </a:ext>
            </a:extLst>
          </p:cNvPr>
          <p:cNvSpPr>
            <a:spLocks noGrp="1"/>
          </p:cNvSpPr>
          <p:nvPr>
            <p:ph type="title"/>
          </p:nvPr>
        </p:nvSpPr>
        <p:spPr>
          <a:xfrm>
            <a:off x="741472" y="4363271"/>
            <a:ext cx="7650740" cy="1066801"/>
          </a:xfrm>
        </p:spPr>
        <p:txBody>
          <a:bodyPr vert="horz" lIns="91440" tIns="45720" rIns="91440" bIns="45720" rtlCol="0" anchor="b">
            <a:normAutofit/>
          </a:bodyPr>
          <a:lstStyle/>
          <a:p>
            <a:pPr algn="ctr"/>
            <a:r>
              <a:rPr lang="en-US" sz="480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Network TC/IP</a:t>
            </a:r>
          </a:p>
        </p:txBody>
      </p:sp>
      <p:sp>
        <p:nvSpPr>
          <p:cNvPr id="13" name="Rectangle 10">
            <a:extLst>
              <a:ext uri="{FF2B5EF4-FFF2-40B4-BE49-F238E27FC236}">
                <a16:creationId xmlns:a16="http://schemas.microsoft.com/office/drawing/2014/main" id="{2C069419-B83B-4E10-A3EF-91A86B5D3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738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92F2F9B-98C9-4CF7-AFE9-355F83A97472}"/>
              </a:ext>
            </a:extLst>
          </p:cNvPr>
          <p:cNvPicPr>
            <a:picLocks noChangeAspect="1"/>
          </p:cNvPicPr>
          <p:nvPr/>
        </p:nvPicPr>
        <p:blipFill rotWithShape="1">
          <a:blip r:embed="rId3"/>
          <a:srcRect t="1718"/>
          <a:stretch/>
        </p:blipFill>
        <p:spPr>
          <a:xfrm>
            <a:off x="-1" y="79879"/>
            <a:ext cx="3616503" cy="4193948"/>
          </a:xfrm>
          <a:prstGeom prst="rect">
            <a:avLst/>
          </a:prstGeom>
        </p:spPr>
      </p:pic>
      <p:pic>
        <p:nvPicPr>
          <p:cNvPr id="4" name="Picture 3">
            <a:extLst>
              <a:ext uri="{FF2B5EF4-FFF2-40B4-BE49-F238E27FC236}">
                <a16:creationId xmlns:a16="http://schemas.microsoft.com/office/drawing/2014/main" id="{6C5CF8CB-462E-4C89-9A81-308E9E9C1304}"/>
              </a:ext>
            </a:extLst>
          </p:cNvPr>
          <p:cNvPicPr>
            <a:picLocks noChangeAspect="1"/>
          </p:cNvPicPr>
          <p:nvPr/>
        </p:nvPicPr>
        <p:blipFill>
          <a:blip r:embed="rId4"/>
          <a:stretch>
            <a:fillRect/>
          </a:stretch>
        </p:blipFill>
        <p:spPr>
          <a:xfrm>
            <a:off x="5650787" y="80222"/>
            <a:ext cx="3493213" cy="4109664"/>
          </a:xfrm>
          <a:prstGeom prst="rect">
            <a:avLst/>
          </a:prstGeom>
        </p:spPr>
      </p:pic>
    </p:spTree>
    <p:extLst>
      <p:ext uri="{BB962C8B-B14F-4D97-AF65-F5344CB8AC3E}">
        <p14:creationId xmlns:p14="http://schemas.microsoft.com/office/powerpoint/2010/main" val="22197533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7F0F3B-1D69-4071-934C-7373F1C638F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1FC5151-73AF-4992-B300-816A43C7C2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E3F18AE-EF60-42A5-B9E1-3F709899B7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1773</Words>
  <Application>Microsoft Office PowerPoint</Application>
  <PresentationFormat>On-screen Show (4:3)</PresentationFormat>
  <Paragraphs>177</Paragraphs>
  <Slides>42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 Fira Code'</vt:lpstr>
      <vt:lpstr>Arial</vt:lpstr>
      <vt:lpstr>Calibri</vt:lpstr>
      <vt:lpstr>Century Gothic</vt:lpstr>
      <vt:lpstr>Fira Code</vt:lpstr>
      <vt:lpstr>Fira Code SemiBold</vt:lpstr>
      <vt:lpstr>Helvetica Neue</vt:lpstr>
      <vt:lpstr>Slack-Lato</vt:lpstr>
      <vt:lpstr>Wingdings</vt:lpstr>
      <vt:lpstr>Mesh</vt:lpstr>
      <vt:lpstr>A-a-week-8 </vt:lpstr>
      <vt:lpstr>PowerPoint Presentation</vt:lpstr>
      <vt:lpstr>PowerPoint Presentation</vt:lpstr>
      <vt:lpstr> </vt:lpstr>
      <vt:lpstr>PowerPoint Presentation</vt:lpstr>
      <vt:lpstr>Network OSI</vt:lpstr>
      <vt:lpstr>PowerPoint Presentation</vt:lpstr>
      <vt:lpstr>NETWORK DNS</vt:lpstr>
      <vt:lpstr>Network TC/IP</vt:lpstr>
      <vt:lpstr>PowerPoint Presentation</vt:lpstr>
      <vt:lpstr>PowerPoint Presentation</vt:lpstr>
      <vt:lpstr>PowerPoint Presentation</vt:lpstr>
      <vt:lpstr>Traverse a graph. We can use recursion or iteration to traverse each node.  We generally want to keep track of each node that we've visited already so that we don't get trapped in cycles. Easiest way to do this is to keep a Set variable that we update as we traverse to each node.  The projects from W08D03 and their solutions are a great resource here.  Be comfortable with taking either an iterative or a recursive approach to traversing a graph, as well as being able to work with either an adjacency list (like in the friendsOf problem) or a node class (like in the breadthFirstSearch or</vt:lpstr>
      <vt:lpstr>PowerPoint Presentation</vt:lpstr>
      <vt:lpstr>Depth First Search</vt:lpstr>
      <vt:lpstr>Breadth  First Search</vt:lpstr>
      <vt:lpstr>PowerPoint Presentation</vt:lpstr>
      <vt:lpstr>Explain and implement a Binary Search Tree </vt:lpstr>
      <vt:lpstr>PowerPoint Presentation</vt:lpstr>
      <vt:lpstr>PowerPoint Presentation</vt:lpstr>
      <vt:lpstr>PowerPoint Presentation</vt:lpstr>
      <vt:lpstr>PowerPoint Presentation</vt:lpstr>
      <vt:lpstr>Ways to Reference Graph Nodes</vt:lpstr>
      <vt:lpstr>Basic-Graph-Class</vt:lpstr>
      <vt:lpstr>PowerPoint Presentation</vt:lpstr>
      <vt:lpstr>PowerPoint Presentation</vt:lpstr>
      <vt:lpstr>Playground</vt:lpstr>
      <vt:lpstr>Playground Testing</vt:lpstr>
      <vt:lpstr>Projects: #1</vt:lpstr>
      <vt:lpstr>Project 1-leetcode 105</vt:lpstr>
      <vt:lpstr>Project 2 BST </vt:lpstr>
      <vt:lpstr>Proj-2-leetcode-108</vt:lpstr>
      <vt:lpstr>Proj-2-leetcode-110</vt:lpstr>
      <vt:lpstr>Proj-2-leetcode-450</vt:lpstr>
      <vt:lpstr>Project 3 -1 </vt:lpstr>
      <vt:lpstr>WHITE BOARDING PROBLEMS 1: </vt:lpstr>
      <vt:lpstr>WHITE BOARDING PROBLEMS 2: </vt:lpstr>
      <vt:lpstr>WHITE BOARDING PROBLEMS 2: </vt:lpstr>
      <vt:lpstr>WHITE BOARDING PROBLEMS 3: </vt:lpstr>
      <vt:lpstr>WHITE BOARDING PROBLEMS 4: </vt:lpstr>
      <vt:lpstr>PowerPoint Presentation</vt:lpstr>
      <vt:lpstr>Friends-Of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2020-11-27T23:16:36Z</dcterms:created>
  <dcterms:modified xsi:type="dcterms:W3CDTF">2020-11-27T23:27:26Z</dcterms:modified>
</cp:coreProperties>
</file>